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7" r:id="rId21"/>
    <p:sldId id="273" r:id="rId22"/>
    <p:sldId id="274" r:id="rId2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10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59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ADAD8-E19E-C595-1D2E-376C3EEA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9523F-AC95-104D-835E-AB536CF5B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9294A-0B11-31E4-0D09-CB8C07FBA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A5934-2BAA-9B70-BAE7-EBD7F8325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9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60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74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22A3-F91E-19B3-3511-9F5B6285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6F917-F3A4-7721-3077-5F3E3305D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96958-3B57-8B1E-A4FD-F6CAC77F3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51219-A270-6E58-EC47-E24C19A44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0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1.png"/><Relationship Id="rId21" Type="http://schemas.openxmlformats.org/officeDocument/2006/relationships/image" Target="../media/image113.png"/><Relationship Id="rId7" Type="http://schemas.openxmlformats.org/officeDocument/2006/relationships/image" Target="../media/image101.png"/><Relationship Id="rId12" Type="http://schemas.openxmlformats.org/officeDocument/2006/relationships/image" Target="../media/image53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9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8.png"/><Relationship Id="rId10" Type="http://schemas.openxmlformats.org/officeDocument/2006/relationships/image" Target="../media/image104.png"/><Relationship Id="rId19" Type="http://schemas.openxmlformats.org/officeDocument/2006/relationships/image" Target="../media/image112.png"/><Relationship Id="rId4" Type="http://schemas.openxmlformats.org/officeDocument/2006/relationships/image" Target="../media/image12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49.png"/><Relationship Id="rId10" Type="http://schemas.openxmlformats.org/officeDocument/2006/relationships/image" Target="../media/image119.png"/><Relationship Id="rId4" Type="http://schemas.openxmlformats.org/officeDocument/2006/relationships/image" Target="../media/image12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1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1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2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3" Type="http://schemas.openxmlformats.org/officeDocument/2006/relationships/image" Target="../media/image11.png"/><Relationship Id="rId21" Type="http://schemas.openxmlformats.org/officeDocument/2006/relationships/image" Target="../media/image168.png"/><Relationship Id="rId7" Type="http://schemas.openxmlformats.org/officeDocument/2006/relationships/image" Target="../media/image156.png"/><Relationship Id="rId12" Type="http://schemas.openxmlformats.org/officeDocument/2006/relationships/image" Target="../media/image15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3.png"/><Relationship Id="rId10" Type="http://schemas.openxmlformats.org/officeDocument/2006/relationships/image" Target="../media/image159.png"/><Relationship Id="rId19" Type="http://schemas.openxmlformats.org/officeDocument/2006/relationships/image" Target="../media/image166.png"/><Relationship Id="rId4" Type="http://schemas.openxmlformats.org/officeDocument/2006/relationships/image" Target="../media/image12.png"/><Relationship Id="rId9" Type="http://schemas.openxmlformats.org/officeDocument/2006/relationships/image" Target="../media/image158.png"/><Relationship Id="rId14" Type="http://schemas.openxmlformats.org/officeDocument/2006/relationships/image" Target="../media/image1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2.png"/><Relationship Id="rId9" Type="http://schemas.openxmlformats.org/officeDocument/2006/relationships/image" Target="../media/image1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0.png"/><Relationship Id="rId3" Type="http://schemas.openxmlformats.org/officeDocument/2006/relationships/image" Target="../media/image11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78.png"/><Relationship Id="rId5" Type="http://schemas.openxmlformats.org/officeDocument/2006/relationships/image" Target="../media/image174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2.png"/><Relationship Id="rId9" Type="http://schemas.openxmlformats.org/officeDocument/2006/relationships/image" Target="../media/image155.png"/><Relationship Id="rId14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14.png"/><Relationship Id="rId15" Type="http://schemas.openxmlformats.org/officeDocument/2006/relationships/image" Target="../media/image192.png"/><Relationship Id="rId10" Type="http://schemas.openxmlformats.org/officeDocument/2006/relationships/image" Target="../media/image188.png"/><Relationship Id="rId4" Type="http://schemas.openxmlformats.org/officeDocument/2006/relationships/image" Target="../media/image12.png"/><Relationship Id="rId9" Type="http://schemas.openxmlformats.org/officeDocument/2006/relationships/image" Target="../media/image187.png"/><Relationship Id="rId1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68.png"/><Relationship Id="rId18" Type="http://schemas.openxmlformats.org/officeDocument/2006/relationships/image" Target="../media/image204.png"/><Relationship Id="rId3" Type="http://schemas.openxmlformats.org/officeDocument/2006/relationships/image" Target="../media/image11.png"/><Relationship Id="rId7" Type="http://schemas.openxmlformats.org/officeDocument/2006/relationships/image" Target="../media/image196.png"/><Relationship Id="rId12" Type="http://schemas.openxmlformats.org/officeDocument/2006/relationships/image" Target="../media/image200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199.png"/><Relationship Id="rId5" Type="http://schemas.openxmlformats.org/officeDocument/2006/relationships/image" Target="../media/image194.png"/><Relationship Id="rId15" Type="http://schemas.openxmlformats.org/officeDocument/2006/relationships/image" Target="../media/image202.png"/><Relationship Id="rId10" Type="http://schemas.openxmlformats.org/officeDocument/2006/relationships/image" Target="../media/image198.png"/><Relationship Id="rId4" Type="http://schemas.openxmlformats.org/officeDocument/2006/relationships/image" Target="../media/image12.png"/><Relationship Id="rId9" Type="http://schemas.openxmlformats.org/officeDocument/2006/relationships/image" Target="../media/image197.png"/><Relationship Id="rId14" Type="http://schemas.openxmlformats.org/officeDocument/2006/relationships/image" Target="../media/image2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" Type="http://schemas.openxmlformats.org/officeDocument/2006/relationships/image" Target="../media/image11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31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4" Type="http://schemas.openxmlformats.org/officeDocument/2006/relationships/image" Target="../media/image12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168.png"/><Relationship Id="rId18" Type="http://schemas.openxmlformats.org/officeDocument/2006/relationships/image" Target="../media/image230.png"/><Relationship Id="rId3" Type="http://schemas.openxmlformats.org/officeDocument/2006/relationships/image" Target="../media/image11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2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7.png"/><Relationship Id="rId10" Type="http://schemas.openxmlformats.org/officeDocument/2006/relationships/image" Target="../media/image224.png"/><Relationship Id="rId19" Type="http://schemas.openxmlformats.org/officeDocument/2006/relationships/image" Target="../media/image231.png"/><Relationship Id="rId4" Type="http://schemas.openxmlformats.org/officeDocument/2006/relationships/image" Target="../media/image12.png"/><Relationship Id="rId9" Type="http://schemas.openxmlformats.org/officeDocument/2006/relationships/image" Target="../media/image223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11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37.png"/><Relationship Id="rId5" Type="http://schemas.openxmlformats.org/officeDocument/2006/relationships/image" Target="../media/image232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12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11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12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11.png"/><Relationship Id="rId7" Type="http://schemas.openxmlformats.org/officeDocument/2006/relationships/image" Target="../media/image66.png"/><Relationship Id="rId12" Type="http://schemas.openxmlformats.org/officeDocument/2006/relationships/image" Target="../media/image21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10" Type="http://schemas.openxmlformats.org/officeDocument/2006/relationships/image" Target="../media/image69.png"/><Relationship Id="rId4" Type="http://schemas.openxmlformats.org/officeDocument/2006/relationships/image" Target="../media/image12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8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4" Type="http://schemas.openxmlformats.org/officeDocument/2006/relationships/image" Target="../media/image12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11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72.png"/><Relationship Id="rId10" Type="http://schemas.openxmlformats.org/officeDocument/2006/relationships/image" Target="../media/image94.png"/><Relationship Id="rId4" Type="http://schemas.openxmlformats.org/officeDocument/2006/relationships/image" Target="../media/image12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70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810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5257800"/>
            <a:ext cx="1219200" cy="1219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112" y="2680056"/>
            <a:ext cx="3849326" cy="35933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1771650"/>
            <a:ext cx="914400" cy="38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4400550"/>
            <a:ext cx="121920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0200" y="49149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8100" y="6515100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58600" y="651510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49100" y="6515100"/>
            <a:ext cx="114300" cy="1143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387030" y="2038350"/>
            <a:ext cx="5417939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kern="0" spc="216" dirty="0">
                <a:solidFill>
                  <a:schemeClr val="accent4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골드옥션</a:t>
            </a:r>
            <a:r>
              <a:rPr lang="en-US" sz="3600" b="1" kern="0" spc="216" dirty="0">
                <a:solidFill>
                  <a:schemeClr val="accent4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귀금속 전문 경매 플랫폼</a:t>
            </a:r>
            <a:endParaRPr lang="en-US" sz="5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 1"/>
          <p:cNvSpPr/>
          <p:nvPr/>
        </p:nvSpPr>
        <p:spPr>
          <a:xfrm>
            <a:off x="3387030" y="3638550"/>
            <a:ext cx="541793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진정한 가치를 찾는 경매</a:t>
            </a:r>
            <a:endParaRPr lang="en-US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 2"/>
          <p:cNvSpPr/>
          <p:nvPr/>
        </p:nvSpPr>
        <p:spPr>
          <a:xfrm>
            <a:off x="3427530" y="4848225"/>
            <a:ext cx="54179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2025년 11월 26일</a:t>
            </a:r>
          </a:p>
          <a:p>
            <a:pPr marL="0" indent="0" algn="ctr">
              <a:lnSpc>
                <a:spcPts val="1800"/>
              </a:lnSpc>
              <a:buNone/>
            </a:pPr>
            <a:endParaRPr lang="en-US" sz="1500" dirty="0">
              <a:solidFill>
                <a:schemeClr val="bg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ctr">
              <a:lnSpc>
                <a:spcPts val="1800"/>
              </a:lnSpc>
              <a:buNone/>
            </a:pPr>
            <a:r>
              <a:rPr lang="ko-KR" altLang="en-US" sz="1500" dirty="0" err="1">
                <a:solidFill>
                  <a:schemeClr val="bg1"/>
                </a:solidFill>
                <a:latin typeface="Roboto" pitchFamily="34" charset="0"/>
                <a:cs typeface="Roboto" pitchFamily="34" charset="-120"/>
              </a:rPr>
              <a:t>팀프로</a:t>
            </a:r>
            <a:r>
              <a:rPr lang="ko-KR" altLang="en-US" sz="1500" dirty="0">
                <a:solidFill>
                  <a:schemeClr val="bg1"/>
                </a:solidFill>
                <a:latin typeface="Roboto" pitchFamily="34" charset="0"/>
                <a:cs typeface="Roboto" pitchFamily="34" charset="-120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Roboto" pitchFamily="34" charset="0"/>
                <a:cs typeface="Roboto" pitchFamily="34" charset="-120"/>
              </a:rPr>
              <a:t>젝트</a:t>
            </a:r>
            <a:r>
              <a:rPr lang="ko-KR" altLang="en-US" sz="1500" dirty="0">
                <a:solidFill>
                  <a:schemeClr val="bg1"/>
                </a:solidFill>
                <a:latin typeface="Roboto" pitchFamily="34" charset="0"/>
                <a:cs typeface="Roboto" pitchFamily="34" charset="-120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Roboto" pitchFamily="34" charset="0"/>
                <a:cs typeface="Roboto" pitchFamily="34" charset="-120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Roboto" pitchFamily="34" charset="0"/>
                <a:cs typeface="Roboto" pitchFamily="34" charset="-120"/>
              </a:rPr>
              <a:t>이성노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85900"/>
            <a:ext cx="2647950" cy="16287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425" y="16764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7907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1485900"/>
            <a:ext cx="2647950" cy="16287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1975" y="16764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85900"/>
            <a:ext cx="2647950" cy="1628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8525" y="16764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1400" y="17907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850" y="1485900"/>
            <a:ext cx="2647950" cy="16287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5075" y="16764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7950" y="1790700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343275"/>
            <a:ext cx="2647950" cy="16287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425" y="3533775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8300" y="3648075"/>
            <a:ext cx="285750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3343275"/>
            <a:ext cx="2647950" cy="16287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71975" y="3533775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5800" y="3648075"/>
            <a:ext cx="323850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343275"/>
            <a:ext cx="2647950" cy="16287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8525" y="3533775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0450" y="3648075"/>
            <a:ext cx="247650" cy="342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850" y="3343275"/>
            <a:ext cx="2647950" cy="16287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25075" y="3533775"/>
            <a:ext cx="571500" cy="571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67950" y="3648075"/>
            <a:ext cx="285750" cy="3429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30526" y="5305425"/>
            <a:ext cx="1524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85800" y="266700"/>
            <a:ext cx="45446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여러 가지 상품 카테고리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-670560" y="9144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귀금속 전문 플랫폼으로서 총 </a:t>
            </a:r>
            <a:r>
              <a:rPr lang="en-US" sz="150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8개</a:t>
            </a: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 전문 카테고리를 제공하여 다양한 종류의 귀금속 거래를 지원합니다.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1590675" y="23907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</a:t>
            </a:r>
            <a:endParaRPr lang="en-US" sz="1500" dirty="0"/>
          </a:p>
        </p:txBody>
      </p:sp>
      <p:sp>
        <p:nvSpPr>
          <p:cNvPr id="31" name="Text 3"/>
          <p:cNvSpPr/>
          <p:nvPr/>
        </p:nvSpPr>
        <p:spPr>
          <a:xfrm>
            <a:off x="879277" y="2733675"/>
            <a:ext cx="180379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고급 금괴 및 금饰品 거래</a:t>
            </a:r>
            <a:endParaRPr lang="en-US" sz="1050" dirty="0"/>
          </a:p>
        </p:txBody>
      </p:sp>
      <p:sp>
        <p:nvSpPr>
          <p:cNvPr id="32" name="Text 4"/>
          <p:cNvSpPr/>
          <p:nvPr/>
        </p:nvSpPr>
        <p:spPr>
          <a:xfrm>
            <a:off x="4467225" y="23907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실버</a:t>
            </a:r>
            <a:endParaRPr lang="en-US" sz="1500" dirty="0"/>
          </a:p>
        </p:txBody>
      </p:sp>
      <p:sp>
        <p:nvSpPr>
          <p:cNvPr id="33" name="Text 5"/>
          <p:cNvSpPr/>
          <p:nvPr/>
        </p:nvSpPr>
        <p:spPr>
          <a:xfrm>
            <a:off x="3941222" y="2733675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은괴 및 은饰品 거래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7343775" y="23907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백금</a:t>
            </a:r>
            <a:endParaRPr lang="en-US" sz="1500" dirty="0"/>
          </a:p>
        </p:txBody>
      </p:sp>
      <p:sp>
        <p:nvSpPr>
          <p:cNvPr id="35" name="Text 7"/>
          <p:cNvSpPr/>
          <p:nvPr/>
        </p:nvSpPr>
        <p:spPr>
          <a:xfrm>
            <a:off x="6657752" y="2733675"/>
            <a:ext cx="17528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백금괴 및 백금饰品 거래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9934575" y="2390775"/>
            <a:ext cx="114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다이아몬드</a:t>
            </a:r>
            <a:endParaRPr lang="en-US" sz="1500" dirty="0"/>
          </a:p>
        </p:txBody>
      </p:sp>
      <p:sp>
        <p:nvSpPr>
          <p:cNvPr id="37" name="Text 9"/>
          <p:cNvSpPr/>
          <p:nvPr/>
        </p:nvSpPr>
        <p:spPr>
          <a:xfrm>
            <a:off x="9534302" y="2733675"/>
            <a:ext cx="17528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다이아몬드 및 보석 거래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1495425" y="4248150"/>
            <a:ext cx="68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귀금속</a:t>
            </a:r>
            <a:endParaRPr lang="en-US" sz="1500" dirty="0"/>
          </a:p>
        </p:txBody>
      </p:sp>
      <p:sp>
        <p:nvSpPr>
          <p:cNvPr id="39" name="Text 11"/>
          <p:cNvSpPr/>
          <p:nvPr/>
        </p:nvSpPr>
        <p:spPr>
          <a:xfrm>
            <a:off x="904652" y="4591050"/>
            <a:ext cx="17528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귀금속 제품 거래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4467225" y="4248150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주화</a:t>
            </a:r>
            <a:endParaRPr lang="en-US" sz="1500" dirty="0"/>
          </a:p>
        </p:txBody>
      </p:sp>
      <p:sp>
        <p:nvSpPr>
          <p:cNvPr id="41" name="Text 13"/>
          <p:cNvSpPr/>
          <p:nvPr/>
        </p:nvSpPr>
        <p:spPr>
          <a:xfrm>
            <a:off x="3675817" y="4591050"/>
            <a:ext cx="196381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역대 주화 및 기념硬币 거래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7153275" y="4248150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금은정련</a:t>
            </a:r>
            <a:endParaRPr lang="en-US" sz="1500" dirty="0"/>
          </a:p>
        </p:txBody>
      </p:sp>
      <p:sp>
        <p:nvSpPr>
          <p:cNvPr id="43" name="Text 15"/>
          <p:cNvSpPr/>
          <p:nvPr/>
        </p:nvSpPr>
        <p:spPr>
          <a:xfrm>
            <a:off x="6472357" y="4591050"/>
            <a:ext cx="21238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귀금속 재활용 및 정련 서비스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10029825" y="4248150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유가증권</a:t>
            </a:r>
            <a:endParaRPr lang="en-US" sz="1500" dirty="0"/>
          </a:p>
        </p:txBody>
      </p:sp>
      <p:sp>
        <p:nvSpPr>
          <p:cNvPr id="45" name="Text 17"/>
          <p:cNvSpPr/>
          <p:nvPr/>
        </p:nvSpPr>
        <p:spPr>
          <a:xfrm>
            <a:off x="9454292" y="4591050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귀금속 관련 유가증권 거래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457200" y="5276850"/>
            <a:ext cx="1127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골드옥션은 각 카테고리별로 전문적인 경매 시스템을 제공합니다.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76400"/>
            <a:ext cx="5524500" cy="148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8669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75" y="19812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228850"/>
            <a:ext cx="13335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495550"/>
            <a:ext cx="13335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762250"/>
            <a:ext cx="13335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676400"/>
            <a:ext cx="5524500" cy="1485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8669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5575" y="1981200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2228850"/>
            <a:ext cx="13335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2495550"/>
            <a:ext cx="13335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2762250"/>
            <a:ext cx="133350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390900"/>
            <a:ext cx="5524500" cy="1485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5814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475" y="3695700"/>
            <a:ext cx="3619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3943350"/>
            <a:ext cx="13335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4210050"/>
            <a:ext cx="133350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4476750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390900"/>
            <a:ext cx="5524500" cy="1485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5814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3675" y="3695700"/>
            <a:ext cx="285750" cy="342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3943350"/>
            <a:ext cx="133350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4210050"/>
            <a:ext cx="133350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4476750"/>
            <a:ext cx="133350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77977" y="5105400"/>
            <a:ext cx="5035897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06577" y="5248275"/>
            <a:ext cx="152400" cy="152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강력한 관리 기능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457200" y="914400"/>
            <a:ext cx="11277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효율적인 플랫폼 운영을 위해 강력한 관리자 시스템을 제공합니다. 관리자는 다음과 같은 포괄적인 기능을 통해 플랫폼을 효과적으로 운영하고 관리할 수 있습니다.</a:t>
            </a:r>
            <a:endParaRPr lang="en-US" sz="1500" dirty="0"/>
          </a:p>
        </p:txBody>
      </p:sp>
      <p:sp>
        <p:nvSpPr>
          <p:cNvPr id="32" name="Text 2"/>
          <p:cNvSpPr/>
          <p:nvPr/>
        </p:nvSpPr>
        <p:spPr>
          <a:xfrm>
            <a:off x="1409700" y="1866900"/>
            <a:ext cx="207972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 관리</a:t>
            </a:r>
            <a:endParaRPr lang="en-US" sz="1500" dirty="0"/>
          </a:p>
        </p:txBody>
      </p:sp>
      <p:sp>
        <p:nvSpPr>
          <p:cNvPr id="33" name="Text 3"/>
          <p:cNvSpPr/>
          <p:nvPr/>
        </p:nvSpPr>
        <p:spPr>
          <a:xfrm>
            <a:off x="1428750" y="2209800"/>
            <a:ext cx="27242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상품의 등록 및 수정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1428750" y="2476500"/>
            <a:ext cx="27242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상품 삭제 및 판매 관리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1428750" y="2743200"/>
            <a:ext cx="27242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상품 상태에 따른 분류 관리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7162800" y="1866900"/>
            <a:ext cx="21282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</a:t>
            </a:r>
            <a:endParaRPr lang="en-US" sz="1500" dirty="0"/>
          </a:p>
        </p:txBody>
      </p:sp>
      <p:sp>
        <p:nvSpPr>
          <p:cNvPr id="37" name="Text 7"/>
          <p:cNvSpPr/>
          <p:nvPr/>
        </p:nvSpPr>
        <p:spPr>
          <a:xfrm>
            <a:off x="7181850" y="2209800"/>
            <a:ext cx="27824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목록 조회 및 정보 수정</a:t>
            </a:r>
            <a:endParaRPr lang="en-US" sz="1200" dirty="0"/>
          </a:p>
        </p:txBody>
      </p:sp>
      <p:sp>
        <p:nvSpPr>
          <p:cNvPr id="38" name="Text 8"/>
          <p:cNvSpPr/>
          <p:nvPr/>
        </p:nvSpPr>
        <p:spPr>
          <a:xfrm>
            <a:off x="7181850" y="2476500"/>
            <a:ext cx="27824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계정 정지 및 권한 관리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7181850" y="2743200"/>
            <a:ext cx="27824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활동 상태 모니터링</a:t>
            </a:r>
            <a:endParaRPr lang="en-US" sz="1200" dirty="0"/>
          </a:p>
        </p:txBody>
      </p:sp>
      <p:sp>
        <p:nvSpPr>
          <p:cNvPr id="40" name="Text 10"/>
          <p:cNvSpPr/>
          <p:nvPr/>
        </p:nvSpPr>
        <p:spPr>
          <a:xfrm>
            <a:off x="1409700" y="3581400"/>
            <a:ext cx="188178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게시판 관리</a:t>
            </a:r>
            <a:endParaRPr lang="en-US" sz="1500" dirty="0"/>
          </a:p>
        </p:txBody>
      </p:sp>
      <p:sp>
        <p:nvSpPr>
          <p:cNvPr id="41" name="Text 11"/>
          <p:cNvSpPr/>
          <p:nvPr/>
        </p:nvSpPr>
        <p:spPr>
          <a:xfrm>
            <a:off x="1428750" y="3924300"/>
            <a:ext cx="20722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일반 게시판 관리</a:t>
            </a:r>
            <a:endParaRPr lang="en-US" sz="1200" dirty="0"/>
          </a:p>
        </p:txBody>
      </p:sp>
      <p:sp>
        <p:nvSpPr>
          <p:cNvPr id="42" name="Text 12"/>
          <p:cNvSpPr/>
          <p:nvPr/>
        </p:nvSpPr>
        <p:spPr>
          <a:xfrm>
            <a:off x="1428750" y="4191000"/>
            <a:ext cx="24867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공구/이벤트 게시판 관리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1428750" y="4457700"/>
            <a:ext cx="24867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게시글 및 댓글 관리</a:t>
            </a:r>
            <a:endParaRPr lang="en-US" sz="1200" dirty="0"/>
          </a:p>
        </p:txBody>
      </p:sp>
      <p:sp>
        <p:nvSpPr>
          <p:cNvPr id="44" name="Text 14"/>
          <p:cNvSpPr/>
          <p:nvPr/>
        </p:nvSpPr>
        <p:spPr>
          <a:xfrm>
            <a:off x="7162800" y="3581400"/>
            <a:ext cx="25854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통계 및 분석</a:t>
            </a:r>
            <a:endParaRPr lang="en-US" sz="1500" dirty="0"/>
          </a:p>
        </p:txBody>
      </p:sp>
      <p:sp>
        <p:nvSpPr>
          <p:cNvPr id="45" name="Text 15"/>
          <p:cNvSpPr/>
          <p:nvPr/>
        </p:nvSpPr>
        <p:spPr>
          <a:xfrm>
            <a:off x="7181850" y="3924300"/>
            <a:ext cx="3331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통계 및 카테고리별 분석</a:t>
            </a:r>
            <a:endParaRPr lang="en-US" sz="1200" dirty="0"/>
          </a:p>
        </p:txBody>
      </p:sp>
      <p:sp>
        <p:nvSpPr>
          <p:cNvPr id="46" name="Text 16"/>
          <p:cNvSpPr/>
          <p:nvPr/>
        </p:nvSpPr>
        <p:spPr>
          <a:xfrm>
            <a:off x="7181850" y="4191000"/>
            <a:ext cx="27759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시간대별 현황 분석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7181850" y="4457700"/>
            <a:ext cx="3331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운영 전략 수립을 위한 데이터 제공</a:t>
            </a:r>
            <a:endParaRPr lang="en-US" sz="1200" dirty="0"/>
          </a:p>
        </p:txBody>
      </p:sp>
      <p:sp>
        <p:nvSpPr>
          <p:cNvPr id="48" name="Text 18"/>
          <p:cNvSpPr/>
          <p:nvPr/>
        </p:nvSpPr>
        <p:spPr>
          <a:xfrm>
            <a:off x="3348707" y="5219700"/>
            <a:ext cx="54944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강력한 관리 시스템으로 플랫폼의 안정성과 신뢰성을 높입니다.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14400"/>
            <a:ext cx="3606701" cy="2190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050" y="11430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501" y="914400"/>
            <a:ext cx="3606850" cy="2190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976" y="1143000"/>
            <a:ext cx="28575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950" y="914400"/>
            <a:ext cx="3606701" cy="2190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0801" y="11430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333750"/>
            <a:ext cx="3606701" cy="32194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6238" y="3562350"/>
            <a:ext cx="428625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2501" y="3333750"/>
            <a:ext cx="3606850" cy="3219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5351" y="356235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7950" y="3333750"/>
            <a:ext cx="3606701" cy="3219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421957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46767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524827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5819775"/>
            <a:ext cx="152400" cy="1524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266700"/>
            <a:ext cx="398996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 기술 스택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1790551" y="1676400"/>
            <a:ext cx="1127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 18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685800" y="20193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React 기능 활용, 컴포넌트 기반 UI 개발로 재사용성 및 유지보수성 향상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5881092" y="1676400"/>
            <a:ext cx="515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Vite</a:t>
            </a:r>
            <a:endParaRPr lang="en-US" sz="1500" dirty="0"/>
          </a:p>
        </p:txBody>
      </p:sp>
      <p:sp>
        <p:nvSpPr>
          <p:cNvPr id="23" name="Text 4"/>
          <p:cNvSpPr/>
          <p:nvPr/>
        </p:nvSpPr>
        <p:spPr>
          <a:xfrm>
            <a:off x="4521101" y="201930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빠른 개발 서버 및 빌드 속도로 개발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생산성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 algn="ctr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극대화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9230171" y="1676400"/>
            <a:ext cx="1682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 Router</a:t>
            </a:r>
            <a:endParaRPr lang="en-US" sz="1500" dirty="0"/>
          </a:p>
        </p:txBody>
      </p:sp>
      <p:sp>
        <p:nvSpPr>
          <p:cNvPr id="25" name="Text 6"/>
          <p:cNvSpPr/>
          <p:nvPr/>
        </p:nvSpPr>
        <p:spPr>
          <a:xfrm>
            <a:off x="8356550" y="20193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SPA(Single Page Application) 라우팅 구현으로 부드러운 페이지 전환 제공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1729829" y="4095750"/>
            <a:ext cx="127373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Bootstrap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685800" y="443865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반응형 UI 컴포넌트 제공으로 다양한 디바이스 환경 지원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5620196" y="4095750"/>
            <a:ext cx="1141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Recharts</a:t>
            </a:r>
            <a:endParaRPr lang="en-US" sz="1500" dirty="0"/>
          </a:p>
        </p:txBody>
      </p:sp>
      <p:sp>
        <p:nvSpPr>
          <p:cNvPr id="29" name="Text 10"/>
          <p:cNvSpPr/>
          <p:nvPr/>
        </p:nvSpPr>
        <p:spPr>
          <a:xfrm>
            <a:off x="4521101" y="443865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통계 차트 라이브러리로 데이터 시각화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기능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 algn="ctr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구현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8356550" y="3762375"/>
            <a:ext cx="31495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기술 통합</a:t>
            </a:r>
            <a:endParaRPr lang="en-US" sz="1500" dirty="0"/>
          </a:p>
        </p:txBody>
      </p:sp>
      <p:sp>
        <p:nvSpPr>
          <p:cNvPr id="31" name="Text 12"/>
          <p:cNvSpPr/>
          <p:nvPr/>
        </p:nvSpPr>
        <p:spPr>
          <a:xfrm>
            <a:off x="8623250" y="4181475"/>
            <a:ext cx="34381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JavaScript 및 TypeScript 기능 활용</a:t>
            </a:r>
            <a:endParaRPr lang="en-US" sz="1200" dirty="0"/>
          </a:p>
        </p:txBody>
      </p:sp>
      <p:sp>
        <p:nvSpPr>
          <p:cNvPr id="32" name="Text 13"/>
          <p:cNvSpPr/>
          <p:nvPr/>
        </p:nvSpPr>
        <p:spPr>
          <a:xfrm>
            <a:off x="8623250" y="4524375"/>
            <a:ext cx="2882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모듈화된 컴포넌트 설계로 코드 재사용성 향상</a:t>
            </a:r>
            <a:endParaRPr lang="en-US" sz="1200" dirty="0"/>
          </a:p>
        </p:txBody>
      </p:sp>
      <p:sp>
        <p:nvSpPr>
          <p:cNvPr id="33" name="Text 14"/>
          <p:cNvSpPr/>
          <p:nvPr/>
        </p:nvSpPr>
        <p:spPr>
          <a:xfrm>
            <a:off x="8623250" y="5095875"/>
            <a:ext cx="2882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반응형 디자인으로 모바일/태블릿/PC 완벽 지원</a:t>
            </a:r>
            <a:endParaRPr lang="en-US" sz="1200" dirty="0"/>
          </a:p>
        </p:txBody>
      </p:sp>
      <p:sp>
        <p:nvSpPr>
          <p:cNvPr id="34" name="Text 15"/>
          <p:cNvSpPr/>
          <p:nvPr/>
        </p:nvSpPr>
        <p:spPr>
          <a:xfrm>
            <a:off x="8623250" y="5667375"/>
            <a:ext cx="2882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렌더링과 상태 관리로 빠른 성능 구현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11494294" y="65151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20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28700"/>
            <a:ext cx="721355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247775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288" y="1314450"/>
            <a:ext cx="21907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95500"/>
            <a:ext cx="7213550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314575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" y="2381250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162300"/>
            <a:ext cx="721355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495675"/>
            <a:ext cx="46479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196" y="3562350"/>
            <a:ext cx="2476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457700"/>
            <a:ext cx="7213550" cy="91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4676775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" y="4743450"/>
            <a:ext cx="2857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524500"/>
            <a:ext cx="7213550" cy="91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5743575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2950" y="5810250"/>
            <a:ext cx="2857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93101" y="1752600"/>
            <a:ext cx="1828800" cy="1828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0350" y="3810000"/>
            <a:ext cx="3454301" cy="1905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70850" y="4038600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4419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47244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50292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5334000"/>
            <a:ext cx="15240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 기술 스택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1314450" y="1219200"/>
            <a:ext cx="45830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Spring Boot 3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1314450" y="1524000"/>
            <a:ext cx="549961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Spring Boot 버전으로 안정적이고 강력한 백엔드 시스템 구축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1314450" y="2286000"/>
            <a:ext cx="345266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Java 17+</a:t>
            </a:r>
            <a:endParaRPr lang="en-US" sz="1500" dirty="0"/>
          </a:p>
        </p:txBody>
      </p:sp>
      <p:sp>
        <p:nvSpPr>
          <p:cNvPr id="30" name="Text 4"/>
          <p:cNvSpPr/>
          <p:nvPr/>
        </p:nvSpPr>
        <p:spPr>
          <a:xfrm>
            <a:off x="1314450" y="2590800"/>
            <a:ext cx="414319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Java 기능 활용으로 성능 및 개발 효율성 증대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1302990" y="3352800"/>
            <a:ext cx="61772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JPA/Hibernate</a:t>
            </a:r>
            <a:endParaRPr lang="en-US" sz="1500" dirty="0"/>
          </a:p>
        </p:txBody>
      </p:sp>
      <p:sp>
        <p:nvSpPr>
          <p:cNvPr id="32" name="Text 6"/>
          <p:cNvSpPr/>
          <p:nvPr/>
        </p:nvSpPr>
        <p:spPr>
          <a:xfrm>
            <a:off x="1302990" y="3657600"/>
            <a:ext cx="61772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ORM(Object-Relational Mapping) 프레임워크로 데이터베이스 연동 간소화 및 생산성 향상</a:t>
            </a:r>
            <a:endParaRPr lang="en-US" sz="1200" dirty="0"/>
          </a:p>
        </p:txBody>
      </p:sp>
      <p:sp>
        <p:nvSpPr>
          <p:cNvPr id="33" name="Text 7"/>
          <p:cNvSpPr/>
          <p:nvPr/>
        </p:nvSpPr>
        <p:spPr>
          <a:xfrm>
            <a:off x="1314450" y="4648200"/>
            <a:ext cx="4591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RESTful API</a:t>
            </a:r>
            <a:endParaRPr lang="en-US" sz="1500" dirty="0"/>
          </a:p>
        </p:txBody>
      </p:sp>
      <p:sp>
        <p:nvSpPr>
          <p:cNvPr id="34" name="Text 8"/>
          <p:cNvSpPr/>
          <p:nvPr/>
        </p:nvSpPr>
        <p:spPr>
          <a:xfrm>
            <a:off x="1314450" y="4953000"/>
            <a:ext cx="55092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표준화된 API 설계로 프론트엔드와의 효율적인 통신 및 확장성 확보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1314450" y="5715000"/>
            <a:ext cx="404514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Gradle</a:t>
            </a:r>
            <a:endParaRPr lang="en-US" sz="1500" dirty="0"/>
          </a:p>
        </p:txBody>
      </p:sp>
      <p:sp>
        <p:nvSpPr>
          <p:cNvPr id="36" name="Text 10"/>
          <p:cNvSpPr/>
          <p:nvPr/>
        </p:nvSpPr>
        <p:spPr>
          <a:xfrm>
            <a:off x="1314450" y="6019800"/>
            <a:ext cx="485417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빌드 및 의존성 관리 시스템으로 프로젝트 관리 효율성 증대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8737550" y="4000500"/>
            <a:ext cx="30733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안정적인 백엔드 시스템</a:t>
            </a:r>
            <a:endParaRPr lang="en-US" sz="1500" dirty="0"/>
          </a:p>
        </p:txBody>
      </p:sp>
      <p:sp>
        <p:nvSpPr>
          <p:cNvPr id="38" name="Text 12"/>
          <p:cNvSpPr/>
          <p:nvPr/>
        </p:nvSpPr>
        <p:spPr>
          <a:xfrm>
            <a:off x="8699450" y="4381500"/>
            <a:ext cx="194506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트랜잭션 관리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699450" y="4686300"/>
            <a:ext cx="21279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접근 최적화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8699450" y="4991100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높은 확장성과 성능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8699450" y="5295900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보안 및 유지보수성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14400"/>
            <a:ext cx="3530501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104900"/>
            <a:ext cx="200025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1336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705100"/>
            <a:ext cx="3530501" cy="384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276600"/>
            <a:ext cx="3149501" cy="243572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4901" y="914400"/>
            <a:ext cx="3568601" cy="1447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301" y="1066800"/>
            <a:ext cx="3263801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1601" y="1066800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5902" y="914400"/>
            <a:ext cx="3568750" cy="1447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302" y="1066800"/>
            <a:ext cx="32639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2602" y="10668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4901" y="2514600"/>
            <a:ext cx="3568601" cy="1714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301" y="2667000"/>
            <a:ext cx="3263801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1601" y="2667000"/>
            <a:ext cx="23812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65902" y="2514600"/>
            <a:ext cx="3568750" cy="1714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302" y="2667000"/>
            <a:ext cx="32639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32602" y="2667000"/>
            <a:ext cx="17145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4901" y="4381500"/>
            <a:ext cx="3568601" cy="1714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301" y="4533900"/>
            <a:ext cx="3263801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11601" y="4533900"/>
            <a:ext cx="238125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65902" y="4381500"/>
            <a:ext cx="3568750" cy="1714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302" y="4533900"/>
            <a:ext cx="326395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32602" y="4533900"/>
            <a:ext cx="171450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85800" y="266700"/>
            <a:ext cx="343525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구조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962025" y="1123950"/>
            <a:ext cx="181076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Oracle DB 기반</a:t>
            </a:r>
            <a:endParaRPr lang="en-US" sz="1500" dirty="0"/>
          </a:p>
        </p:txBody>
      </p:sp>
      <p:sp>
        <p:nvSpPr>
          <p:cNvPr id="29" name="Text 2"/>
          <p:cNvSpPr/>
          <p:nvPr/>
        </p:nvSpPr>
        <p:spPr>
          <a:xfrm>
            <a:off x="647700" y="15240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오라클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데이터베이스로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신뢰성과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안정적인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저장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관리,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높은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제공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876300" y="2095500"/>
            <a:ext cx="17257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19개 핵심 테이블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647700" y="2895600"/>
            <a:ext cx="31495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</a:t>
            </a: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분류</a:t>
            </a: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별 밸런스 관계</a:t>
            </a:r>
            <a:endParaRPr lang="en-US" sz="1350" dirty="0"/>
          </a:p>
        </p:txBody>
      </p:sp>
      <p:sp>
        <p:nvSpPr>
          <p:cNvPr id="32" name="Text 5"/>
          <p:cNvSpPr/>
          <p:nvPr/>
        </p:nvSpPr>
        <p:spPr>
          <a:xfrm>
            <a:off x="5025926" y="106680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</a:t>
            </a:r>
            <a:endParaRPr lang="en-US" sz="1350" dirty="0"/>
          </a:p>
        </p:txBody>
      </p:sp>
      <p:sp>
        <p:nvSpPr>
          <p:cNvPr id="33" name="Text 6"/>
          <p:cNvSpPr/>
          <p:nvPr/>
        </p:nvSpPr>
        <p:spPr>
          <a:xfrm>
            <a:off x="4635401" y="1447800"/>
            <a:ext cx="32257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MEMBER1 - 회원 정보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4635401" y="17145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MANAGER1 - 관리자 정보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8699302" y="106680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관리</a:t>
            </a:r>
            <a:endParaRPr lang="en-US" sz="1350" dirty="0"/>
          </a:p>
        </p:txBody>
      </p:sp>
      <p:sp>
        <p:nvSpPr>
          <p:cNvPr id="36" name="Text 9"/>
          <p:cNvSpPr/>
          <p:nvPr/>
        </p:nvSpPr>
        <p:spPr>
          <a:xfrm>
            <a:off x="8356402" y="14478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IMAGEBOARD1 - 경매 상품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8356402" y="17145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IMAGEBOARD_IMAGES1 - 상품 이미지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8356402" y="1981200"/>
            <a:ext cx="322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BID1 - 입찰 내역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5025926" y="266700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게시판 관리</a:t>
            </a:r>
            <a:endParaRPr lang="en-US" sz="1350" dirty="0"/>
          </a:p>
        </p:txBody>
      </p:sp>
      <p:sp>
        <p:nvSpPr>
          <p:cNvPr id="40" name="Text 13"/>
          <p:cNvSpPr/>
          <p:nvPr/>
        </p:nvSpPr>
        <p:spPr>
          <a:xfrm>
            <a:off x="4635401" y="3048000"/>
            <a:ext cx="32257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BOARD1 - 게시판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4635401" y="33147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BOARD_POST1 - 게시글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4635401" y="35814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BOARD_COMMENT1 - 댓글</a:t>
            </a:r>
            <a:endParaRPr lang="en-US" sz="1200" dirty="0"/>
          </a:p>
        </p:txBody>
      </p:sp>
      <p:sp>
        <p:nvSpPr>
          <p:cNvPr id="43" name="Text 16"/>
          <p:cNvSpPr/>
          <p:nvPr/>
        </p:nvSpPr>
        <p:spPr>
          <a:xfrm>
            <a:off x="8680252" y="2667000"/>
            <a:ext cx="15096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공동구매/이벤트</a:t>
            </a:r>
            <a:endParaRPr lang="en-US" sz="1350" dirty="0"/>
          </a:p>
        </p:txBody>
      </p:sp>
      <p:sp>
        <p:nvSpPr>
          <p:cNvPr id="44" name="Text 17"/>
          <p:cNvSpPr/>
          <p:nvPr/>
        </p:nvSpPr>
        <p:spPr>
          <a:xfrm>
            <a:off x="8356402" y="3048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EVENT_PRODUCT1 - 이벤트 상품</a:t>
            </a:r>
            <a:endParaRPr lang="en-US" sz="1200" dirty="0"/>
          </a:p>
        </p:txBody>
      </p:sp>
      <p:sp>
        <p:nvSpPr>
          <p:cNvPr id="45" name="Text 18"/>
          <p:cNvSpPr/>
          <p:nvPr/>
        </p:nvSpPr>
        <p:spPr>
          <a:xfrm>
            <a:off x="8356402" y="33147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EVENT_PRODUCT_IMAGE1 - 이미지</a:t>
            </a:r>
            <a:endParaRPr lang="en-US" sz="1200" dirty="0"/>
          </a:p>
        </p:txBody>
      </p:sp>
      <p:sp>
        <p:nvSpPr>
          <p:cNvPr id="46" name="Text 19"/>
          <p:cNvSpPr/>
          <p:nvPr/>
        </p:nvSpPr>
        <p:spPr>
          <a:xfrm>
            <a:off x="8356402" y="35814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EVENT_PRODUCT_OPTION1 - 옵션</a:t>
            </a:r>
            <a:endParaRPr lang="en-US" sz="1200" dirty="0"/>
          </a:p>
        </p:txBody>
      </p:sp>
      <p:sp>
        <p:nvSpPr>
          <p:cNvPr id="47" name="Text 20"/>
          <p:cNvSpPr/>
          <p:nvPr/>
        </p:nvSpPr>
        <p:spPr>
          <a:xfrm>
            <a:off x="8356402" y="38481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EVENT_ORDER1 - 주문</a:t>
            </a:r>
            <a:endParaRPr lang="en-US" sz="1200" dirty="0"/>
          </a:p>
        </p:txBody>
      </p:sp>
      <p:sp>
        <p:nvSpPr>
          <p:cNvPr id="48" name="Text 21"/>
          <p:cNvSpPr/>
          <p:nvPr/>
        </p:nvSpPr>
        <p:spPr>
          <a:xfrm>
            <a:off x="5025926" y="453390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관리</a:t>
            </a:r>
            <a:endParaRPr lang="en-US" sz="1350" dirty="0"/>
          </a:p>
        </p:txBody>
      </p:sp>
      <p:sp>
        <p:nvSpPr>
          <p:cNvPr id="49" name="Text 22"/>
          <p:cNvSpPr/>
          <p:nvPr/>
        </p:nvSpPr>
        <p:spPr>
          <a:xfrm>
            <a:off x="4635401" y="4914900"/>
            <a:ext cx="32257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POPUP1 - 팝업</a:t>
            </a:r>
            <a:endParaRPr lang="en-US" sz="1200" dirty="0"/>
          </a:p>
        </p:txBody>
      </p:sp>
      <p:sp>
        <p:nvSpPr>
          <p:cNvPr id="50" name="Text 23"/>
          <p:cNvSpPr/>
          <p:nvPr/>
        </p:nvSpPr>
        <p:spPr>
          <a:xfrm>
            <a:off x="4635401" y="51816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PROFANITY_FILTER1 - 필터</a:t>
            </a:r>
            <a:endParaRPr lang="en-US" sz="1200" dirty="0"/>
          </a:p>
        </p:txBody>
      </p:sp>
      <p:sp>
        <p:nvSpPr>
          <p:cNvPr id="51" name="Text 24"/>
          <p:cNvSpPr/>
          <p:nvPr/>
        </p:nvSpPr>
        <p:spPr>
          <a:xfrm>
            <a:off x="4635401" y="54483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CSS_SET1 - CSS 설정</a:t>
            </a:r>
            <a:endParaRPr lang="en-US" sz="1200" dirty="0"/>
          </a:p>
        </p:txBody>
      </p:sp>
      <p:sp>
        <p:nvSpPr>
          <p:cNvPr id="52" name="Text 25"/>
          <p:cNvSpPr/>
          <p:nvPr/>
        </p:nvSpPr>
        <p:spPr>
          <a:xfrm>
            <a:off x="4635401" y="57150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CHART_SET1 - 차트 설정</a:t>
            </a:r>
            <a:endParaRPr lang="en-US" sz="1200" dirty="0"/>
          </a:p>
        </p:txBody>
      </p:sp>
      <p:sp>
        <p:nvSpPr>
          <p:cNvPr id="53" name="Text 26"/>
          <p:cNvSpPr/>
          <p:nvPr/>
        </p:nvSpPr>
        <p:spPr>
          <a:xfrm>
            <a:off x="8680252" y="4533900"/>
            <a:ext cx="411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</a:t>
            </a:r>
            <a:endParaRPr lang="en-US" sz="1350" dirty="0"/>
          </a:p>
        </p:txBody>
      </p:sp>
      <p:sp>
        <p:nvSpPr>
          <p:cNvPr id="54" name="Text 27"/>
          <p:cNvSpPr/>
          <p:nvPr/>
        </p:nvSpPr>
        <p:spPr>
          <a:xfrm>
            <a:off x="8356402" y="49149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BOARD_NOTIFICATION1 - 알림</a:t>
            </a:r>
            <a:endParaRPr lang="en-US" sz="1200" dirty="0"/>
          </a:p>
        </p:txBody>
      </p:sp>
      <p:sp>
        <p:nvSpPr>
          <p:cNvPr id="55" name="Text 28"/>
          <p:cNvSpPr/>
          <p:nvPr/>
        </p:nvSpPr>
        <p:spPr>
          <a:xfrm>
            <a:off x="8356402" y="51816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BOARD_NOTICE_SETTING1 - 알림 설정</a:t>
            </a:r>
            <a:endParaRPr 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BF739E-0703-48F1-F84A-16EF5427CD11}"/>
              </a:ext>
            </a:extLst>
          </p:cNvPr>
          <p:cNvSpPr/>
          <p:nvPr/>
        </p:nvSpPr>
        <p:spPr>
          <a:xfrm>
            <a:off x="533400" y="3384060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회원관리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63BEB1-4726-EC83-B4A7-8B6D2B6C6507}"/>
              </a:ext>
            </a:extLst>
          </p:cNvPr>
          <p:cNvSpPr/>
          <p:nvPr/>
        </p:nvSpPr>
        <p:spPr>
          <a:xfrm>
            <a:off x="457200" y="4795061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게시판관리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237A10-E014-6E33-0B40-F9290D02B584}"/>
              </a:ext>
            </a:extLst>
          </p:cNvPr>
          <p:cNvSpPr/>
          <p:nvPr/>
        </p:nvSpPr>
        <p:spPr>
          <a:xfrm>
            <a:off x="495300" y="5471743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시스템관리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327B02A-3102-4352-540F-E132A1047480}"/>
              </a:ext>
            </a:extLst>
          </p:cNvPr>
          <p:cNvSpPr/>
          <p:nvPr/>
        </p:nvSpPr>
        <p:spPr>
          <a:xfrm>
            <a:off x="3076364" y="4955931"/>
            <a:ext cx="969336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공동구매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2B23007-E129-5CDB-41F7-A26D48BF40BA}"/>
              </a:ext>
            </a:extLst>
          </p:cNvPr>
          <p:cNvSpPr/>
          <p:nvPr/>
        </p:nvSpPr>
        <p:spPr>
          <a:xfrm>
            <a:off x="3251731" y="3596379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경매관리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E39DB8-946E-D14F-0F65-0DDAD936DEA1}"/>
              </a:ext>
            </a:extLst>
          </p:cNvPr>
          <p:cNvSpPr/>
          <p:nvPr/>
        </p:nvSpPr>
        <p:spPr>
          <a:xfrm>
            <a:off x="589701" y="3826438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알림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350" y="19050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350" y="26289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350" y="33528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350" y="43053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350" y="5410200"/>
            <a:ext cx="3454301" cy="685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750" y="5581650"/>
            <a:ext cx="104775" cy="13335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85800" y="266700"/>
            <a:ext cx="10223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</a:t>
            </a:r>
            <a:r>
              <a:rPr lang="en-US" sz="27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</a:t>
            </a: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관계</a:t>
            </a:r>
            <a:endParaRPr lang="en-US" sz="2700" dirty="0"/>
          </a:p>
        </p:txBody>
      </p:sp>
      <p:sp>
        <p:nvSpPr>
          <p:cNvPr id="12" name="Text 1"/>
          <p:cNvSpPr/>
          <p:nvPr/>
        </p:nvSpPr>
        <p:spPr>
          <a:xfrm>
            <a:off x="8280350" y="1371600"/>
            <a:ext cx="34543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 관계 정의</a:t>
            </a:r>
            <a:endParaRPr lang="en-US" sz="1800" dirty="0"/>
          </a:p>
        </p:txBody>
      </p:sp>
      <p:sp>
        <p:nvSpPr>
          <p:cNvPr id="13" name="Text 2"/>
          <p:cNvSpPr/>
          <p:nvPr/>
        </p:nvSpPr>
        <p:spPr>
          <a:xfrm>
            <a:off x="8352086" y="19240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 dirty="0"/>
          </a:p>
        </p:txBody>
      </p:sp>
      <p:sp>
        <p:nvSpPr>
          <p:cNvPr id="14" name="Text 3"/>
          <p:cNvSpPr/>
          <p:nvPr/>
        </p:nvSpPr>
        <p:spPr>
          <a:xfrm>
            <a:off x="8623250" y="1905000"/>
            <a:ext cx="31114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↔ 경매 상품 (1:N)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한 명의 회원이 여러 경매 상품을 등록할 수 있습니다.</a:t>
            </a:r>
            <a:endParaRPr lang="en-US" sz="1200" dirty="0"/>
          </a:p>
        </p:txBody>
      </p:sp>
      <p:sp>
        <p:nvSpPr>
          <p:cNvPr id="15" name="Text 4"/>
          <p:cNvSpPr/>
          <p:nvPr/>
        </p:nvSpPr>
        <p:spPr>
          <a:xfrm>
            <a:off x="8352086" y="26479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 dirty="0"/>
          </a:p>
        </p:txBody>
      </p:sp>
      <p:sp>
        <p:nvSpPr>
          <p:cNvPr id="16" name="Text 5"/>
          <p:cNvSpPr/>
          <p:nvPr/>
        </p:nvSpPr>
        <p:spPr>
          <a:xfrm>
            <a:off x="8623250" y="2628900"/>
            <a:ext cx="31114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 ↔ 입찰 (1:N)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하나의 경매 상품에 여러 입찰이 발생할 수 있습니다.</a:t>
            </a:r>
            <a:endParaRPr lang="en-US" sz="1200" dirty="0"/>
          </a:p>
        </p:txBody>
      </p:sp>
      <p:sp>
        <p:nvSpPr>
          <p:cNvPr id="17" name="Text 6"/>
          <p:cNvSpPr/>
          <p:nvPr/>
        </p:nvSpPr>
        <p:spPr>
          <a:xfrm>
            <a:off x="8352086" y="33718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 dirty="0"/>
          </a:p>
        </p:txBody>
      </p:sp>
      <p:sp>
        <p:nvSpPr>
          <p:cNvPr id="18" name="Text 7"/>
          <p:cNvSpPr/>
          <p:nvPr/>
        </p:nvSpPr>
        <p:spPr>
          <a:xfrm>
            <a:off x="8623250" y="3352800"/>
            <a:ext cx="31114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게시판 ↔ 게시글 ↔ 댓글 (1:N:N)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하나의 게시판에 여러 게시글이 존재하며, 각 게시글에 여러 댓글이 달릴 수 있습니다.</a:t>
            </a:r>
            <a:endParaRPr lang="en-US" sz="1200" dirty="0"/>
          </a:p>
        </p:txBody>
      </p:sp>
      <p:sp>
        <p:nvSpPr>
          <p:cNvPr id="19" name="Text 8"/>
          <p:cNvSpPr/>
          <p:nvPr/>
        </p:nvSpPr>
        <p:spPr>
          <a:xfrm>
            <a:off x="8352086" y="43243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 dirty="0"/>
          </a:p>
        </p:txBody>
      </p:sp>
      <p:sp>
        <p:nvSpPr>
          <p:cNvPr id="20" name="Text 9"/>
          <p:cNvSpPr/>
          <p:nvPr/>
        </p:nvSpPr>
        <p:spPr>
          <a:xfrm>
            <a:off x="8623250" y="4305300"/>
            <a:ext cx="31114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공동구매/이벤트 ↔ 주문 (1:N)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하나의 공동구매/이벤트 상품에 여러 주문이 발생할 수 있습니다.</a:t>
            </a:r>
            <a:endParaRPr lang="en-US" sz="1200" dirty="0"/>
          </a:p>
        </p:txBody>
      </p:sp>
      <p:sp>
        <p:nvSpPr>
          <p:cNvPr id="21" name="Text 10"/>
          <p:cNvSpPr/>
          <p:nvPr/>
        </p:nvSpPr>
        <p:spPr>
          <a:xfrm>
            <a:off x="8613725" y="5562600"/>
            <a:ext cx="31495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테이블 간의 관계를 명확히 정의함으로써, 데이터의 무결성과 일관성을 유지할 수 있습니다.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2EF806-35DC-9EC4-F165-1248A8768A49}"/>
              </a:ext>
            </a:extLst>
          </p:cNvPr>
          <p:cNvSpPr txBox="1"/>
          <p:nvPr/>
        </p:nvSpPr>
        <p:spPr>
          <a:xfrm>
            <a:off x="6096000" y="6355318"/>
            <a:ext cx="5756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첨부자료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DB 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구조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 UML + + UML 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 관계도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F5AD77F-C15B-9329-4D84-15B7011673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791336"/>
            <a:ext cx="7458027" cy="54306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98" y="2850092"/>
            <a:ext cx="3530501" cy="24923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3833284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138084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442884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747684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901" y="914400"/>
            <a:ext cx="3568601" cy="2743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401" y="11049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1138" y="123825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3048000"/>
            <a:ext cx="762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3314700"/>
            <a:ext cx="762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5902" y="914400"/>
            <a:ext cx="3568750" cy="2743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6402" y="11049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3564" y="1238250"/>
            <a:ext cx="25717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3048000"/>
            <a:ext cx="762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3314700"/>
            <a:ext cx="762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901" y="3810000"/>
            <a:ext cx="3568601" cy="2743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5401" y="4000500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6851" y="4133850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5943600"/>
            <a:ext cx="762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6210300"/>
            <a:ext cx="762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5902" y="3810000"/>
            <a:ext cx="3568750" cy="27432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402" y="4000500"/>
            <a:ext cx="571500" cy="571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27852" y="4133850"/>
            <a:ext cx="2286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5943600"/>
            <a:ext cx="762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6210300"/>
            <a:ext cx="762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685800" y="266700"/>
            <a:ext cx="357848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 성능 최적화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457200" y="1695450"/>
            <a:ext cx="3530501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사용자에게 빠르고 안정적인 서비스를 제공하기 위해 백엔드 시스템 전반에 걸쳐 다양한 성능 최적화 기법을 적용했습니다.</a:t>
            </a:r>
            <a:endParaRPr lang="en-US" sz="1350" dirty="0"/>
          </a:p>
        </p:txBody>
      </p:sp>
      <p:sp>
        <p:nvSpPr>
          <p:cNvPr id="33" name="Text 2"/>
          <p:cNvSpPr/>
          <p:nvPr/>
        </p:nvSpPr>
        <p:spPr>
          <a:xfrm>
            <a:off x="647700" y="3177118"/>
            <a:ext cx="31495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최적화 효과</a:t>
            </a:r>
            <a:endParaRPr lang="en-US" sz="1500" dirty="0"/>
          </a:p>
        </p:txBody>
      </p:sp>
      <p:sp>
        <p:nvSpPr>
          <p:cNvPr id="34" name="Text 3"/>
          <p:cNvSpPr/>
          <p:nvPr/>
        </p:nvSpPr>
        <p:spPr>
          <a:xfrm>
            <a:off x="876300" y="3795184"/>
            <a:ext cx="236904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쿼리 속도 향상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876300" y="4099984"/>
            <a:ext cx="12135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 부하 감소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876300" y="4404784"/>
            <a:ext cx="12135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응답 속도 개선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76300" y="4709584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무결성 보장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5359301" y="1257300"/>
            <a:ext cx="14512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인덱스 최적화</a:t>
            </a:r>
            <a:endParaRPr lang="en-US" sz="1500" dirty="0"/>
          </a:p>
        </p:txBody>
      </p:sp>
      <p:sp>
        <p:nvSpPr>
          <p:cNvPr id="40" name="Text 9"/>
          <p:cNvSpPr/>
          <p:nvPr/>
        </p:nvSpPr>
        <p:spPr>
          <a:xfrm>
            <a:off x="4635401" y="1828800"/>
            <a:ext cx="31876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쿼리 속도 향상을 위해 주요 검색 필드에 인덱스를 적용했습니다.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4787801" y="3009900"/>
            <a:ext cx="31855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빈도가 높은 필드에 적절한 인덱스 생성</a:t>
            </a:r>
            <a:endParaRPr lang="en-US" sz="1050" dirty="0"/>
          </a:p>
        </p:txBody>
      </p:sp>
      <p:sp>
        <p:nvSpPr>
          <p:cNvPr id="42" name="Text 11"/>
          <p:cNvSpPr/>
          <p:nvPr/>
        </p:nvSpPr>
        <p:spPr>
          <a:xfrm>
            <a:off x="4787801" y="3276600"/>
            <a:ext cx="2334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인덱스 관리 및 정기적 성능 분석</a:t>
            </a:r>
            <a:endParaRPr lang="en-US" sz="1050" dirty="0"/>
          </a:p>
        </p:txBody>
      </p:sp>
      <p:sp>
        <p:nvSpPr>
          <p:cNvPr id="43" name="Text 12"/>
          <p:cNvSpPr/>
          <p:nvPr/>
        </p:nvSpPr>
        <p:spPr>
          <a:xfrm>
            <a:off x="9080302" y="1257300"/>
            <a:ext cx="171664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징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처리</a:t>
            </a:r>
            <a:endParaRPr lang="en-US" sz="1500" dirty="0"/>
          </a:p>
        </p:txBody>
      </p:sp>
      <p:sp>
        <p:nvSpPr>
          <p:cNvPr id="44" name="Text 13"/>
          <p:cNvSpPr/>
          <p:nvPr/>
        </p:nvSpPr>
        <p:spPr>
          <a:xfrm>
            <a:off x="8356402" y="1828800"/>
            <a:ext cx="3187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대용량 데이터 조회 시 전체 데이터를 한 번에 가져오지 않고, 필요한 만큼만 분할하여 전송합니다.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8508802" y="3009900"/>
            <a:ext cx="265479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페이지 크기 조절과 커서 기반 페이징</a:t>
            </a:r>
            <a:endParaRPr lang="en-US" sz="1050" dirty="0"/>
          </a:p>
        </p:txBody>
      </p:sp>
      <p:sp>
        <p:nvSpPr>
          <p:cNvPr id="46" name="Text 15"/>
          <p:cNvSpPr/>
          <p:nvPr/>
        </p:nvSpPr>
        <p:spPr>
          <a:xfrm>
            <a:off x="8508802" y="3276600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불필요한 데이터 로딩 방지</a:t>
            </a:r>
            <a:endParaRPr lang="en-US" sz="1050" dirty="0"/>
          </a:p>
        </p:txBody>
      </p:sp>
      <p:sp>
        <p:nvSpPr>
          <p:cNvPr id="47" name="Text 16"/>
          <p:cNvSpPr/>
          <p:nvPr/>
        </p:nvSpPr>
        <p:spPr>
          <a:xfrm>
            <a:off x="5359301" y="4152900"/>
            <a:ext cx="12226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쿼리 최적화</a:t>
            </a:r>
            <a:endParaRPr lang="en-US" sz="1500" dirty="0"/>
          </a:p>
        </p:txBody>
      </p:sp>
      <p:sp>
        <p:nvSpPr>
          <p:cNvPr id="48" name="Text 17"/>
          <p:cNvSpPr/>
          <p:nvPr/>
        </p:nvSpPr>
        <p:spPr>
          <a:xfrm>
            <a:off x="4635401" y="4724400"/>
            <a:ext cx="31876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JPA/Hibernate를 활용하여 불필요한 쿼리 발생을 최소화하고, 복잡한 쿼리는 최적화된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형태로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작성합니다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4787801" y="5905500"/>
            <a:ext cx="29859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N+1 문제 해결을 위한 Fetch Join 최적화</a:t>
            </a:r>
            <a:endParaRPr lang="en-US" sz="1050" dirty="0"/>
          </a:p>
        </p:txBody>
      </p:sp>
      <p:sp>
        <p:nvSpPr>
          <p:cNvPr id="50" name="Text 19"/>
          <p:cNvSpPr/>
          <p:nvPr/>
        </p:nvSpPr>
        <p:spPr>
          <a:xfrm>
            <a:off x="4787801" y="6172200"/>
            <a:ext cx="2334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쿼리 실행 계획 분석과 성능 개선</a:t>
            </a:r>
            <a:endParaRPr lang="en-US" sz="1050" dirty="0"/>
          </a:p>
        </p:txBody>
      </p:sp>
      <p:sp>
        <p:nvSpPr>
          <p:cNvPr id="51" name="Text 20"/>
          <p:cNvSpPr/>
          <p:nvPr/>
        </p:nvSpPr>
        <p:spPr>
          <a:xfrm>
            <a:off x="9080302" y="4152900"/>
            <a:ext cx="14512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트랜잭션 관리</a:t>
            </a:r>
            <a:endParaRPr lang="en-US" sz="1500" dirty="0"/>
          </a:p>
        </p:txBody>
      </p:sp>
      <p:sp>
        <p:nvSpPr>
          <p:cNvPr id="52" name="Text 21"/>
          <p:cNvSpPr/>
          <p:nvPr/>
        </p:nvSpPr>
        <p:spPr>
          <a:xfrm>
            <a:off x="8356402" y="4724400"/>
            <a:ext cx="3187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데이터의 무결성을 보장하고 동시성 문제를 해결하기 위해 트랜잭션 관리를 철저히 적용했습니다.</a:t>
            </a:r>
            <a:endParaRPr lang="en-US" sz="1200" dirty="0"/>
          </a:p>
        </p:txBody>
      </p:sp>
      <p:sp>
        <p:nvSpPr>
          <p:cNvPr id="53" name="Text 22"/>
          <p:cNvSpPr/>
          <p:nvPr/>
        </p:nvSpPr>
        <p:spPr>
          <a:xfrm>
            <a:off x="8508802" y="5905500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적절한 트랜잭션 범위 설정</a:t>
            </a:r>
            <a:endParaRPr lang="en-US" sz="1050" dirty="0"/>
          </a:p>
        </p:txBody>
      </p:sp>
      <p:sp>
        <p:nvSpPr>
          <p:cNvPr id="54" name="Text 23"/>
          <p:cNvSpPr/>
          <p:nvPr/>
        </p:nvSpPr>
        <p:spPr>
          <a:xfrm>
            <a:off x="8508802" y="6172200"/>
            <a:ext cx="31855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로직에 따른 적절한 격리 수준 선택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09700"/>
            <a:ext cx="5524500" cy="148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6002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3" y="173355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5336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09700"/>
            <a:ext cx="5524500" cy="1485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002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2250" y="17335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700" y="25336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124200"/>
            <a:ext cx="5524500" cy="1485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3147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725" y="3448050"/>
            <a:ext cx="1714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42481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124200"/>
            <a:ext cx="5524500" cy="1485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3147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6538" y="3448050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700" y="42481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838700"/>
            <a:ext cx="112776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991100"/>
            <a:ext cx="142875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85800" y="266700"/>
            <a:ext cx="440144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 성능 최적화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457200" y="9144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사용자에게 빠르고 안정적인 서비스를 제공하기 위해 다양한 프론트엔드 성능 최적화 기법을 적용했습니다.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1371600" y="16002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컴포넌트 최적화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1371600" y="19431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React의 재사용 가능한 컴포넌트 아키텍처를 활용하여 불필요한 리렌더링을 방지하고 UI 업데이트 효율을 높였습니다.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1600200" y="2514600"/>
            <a:ext cx="17019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컴포넌트 재사용성 향상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7124700" y="16002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이미지 최적화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7124700" y="19431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썸네일 이미지 생성 및 Lazy Loading 기법을 적용하여 초기 페이지 로딩 속도를 단축하고 대역폭 사용량을 줄였습니다.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7353300" y="2514600"/>
            <a:ext cx="200096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썸네일 생성, Lazy Loading</a:t>
            </a:r>
            <a:endParaRPr lang="en-US" sz="1050" dirty="0"/>
          </a:p>
        </p:txBody>
      </p:sp>
      <p:sp>
        <p:nvSpPr>
          <p:cNvPr id="30" name="Text 8"/>
          <p:cNvSpPr/>
          <p:nvPr/>
        </p:nvSpPr>
        <p:spPr>
          <a:xfrm>
            <a:off x="1371600" y="33147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Lazy Loading</a:t>
            </a:r>
            <a:endParaRPr lang="en-US" sz="1500" dirty="0"/>
          </a:p>
        </p:txBody>
      </p:sp>
      <p:sp>
        <p:nvSpPr>
          <p:cNvPr id="31" name="Text 9"/>
          <p:cNvSpPr/>
          <p:nvPr/>
        </p:nvSpPr>
        <p:spPr>
          <a:xfrm>
            <a:off x="1371600" y="36576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사용자가 필요로 하는 시점에만 리소스를 로드하도록 하여 초기 로딩 시간을 최소화했습니다.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1600200" y="4229100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필요 시 리소스 로드</a:t>
            </a:r>
            <a:endParaRPr lang="en-US" sz="1050" dirty="0"/>
          </a:p>
        </p:txBody>
      </p:sp>
      <p:sp>
        <p:nvSpPr>
          <p:cNvPr id="33" name="Text 11"/>
          <p:cNvSpPr/>
          <p:nvPr/>
        </p:nvSpPr>
        <p:spPr>
          <a:xfrm>
            <a:off x="7124700" y="33147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상태 관리 최적화</a:t>
            </a:r>
            <a:endParaRPr lang="en-US" sz="1500" dirty="0"/>
          </a:p>
        </p:txBody>
      </p:sp>
      <p:sp>
        <p:nvSpPr>
          <p:cNvPr id="34" name="Text 12"/>
          <p:cNvSpPr/>
          <p:nvPr/>
        </p:nvSpPr>
        <p:spPr>
          <a:xfrm>
            <a:off x="7124700" y="36576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불필요한 리렌더링을 방지하고 상태 변화에 따른 UI 업데이트를 효율적으로 관리하여 전반적인 사용자 경험을 향상시켰습니다.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7353300" y="42291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 상태 관리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866775" y="4991100"/>
            <a:ext cx="918882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결과: 위 최적화 기법들을 통해 골드옥션은 빠른 페이지 로딩 속도와 부드러운 인터랙션을 실현하여 사용자 만족도를 높였습니다.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52500"/>
            <a:ext cx="28575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371600"/>
            <a:ext cx="2628900" cy="1219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24000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1371600"/>
            <a:ext cx="2628900" cy="1219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900" y="152400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43200"/>
            <a:ext cx="2628900" cy="1219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895600"/>
            <a:ext cx="1714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2743200"/>
            <a:ext cx="2628900" cy="1219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0900" y="289560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952500"/>
            <a:ext cx="257175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371600"/>
            <a:ext cx="2628900" cy="1828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1524000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7550" y="1905000"/>
            <a:ext cx="114300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5900" y="1371600"/>
            <a:ext cx="2628900" cy="1828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58300" y="15240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48850" y="1905000"/>
            <a:ext cx="1143000" cy="1143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3352800"/>
            <a:ext cx="2628900" cy="1219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3505200"/>
            <a:ext cx="28575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900" y="3352800"/>
            <a:ext cx="2628900" cy="1219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58300" y="3505200"/>
            <a:ext cx="171450" cy="3048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266700"/>
            <a:ext cx="27555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 성과 지표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857250" y="914400"/>
            <a:ext cx="541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동적 </a:t>
            </a:r>
            <a:r>
              <a:rPr lang="en-US" altLang="ko-KR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CSS</a:t>
            </a: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&amp; 데이터베이스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895350" y="1543050"/>
            <a:ext cx="1809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>
                <a:solidFill>
                  <a:srgbClr val="1F2937"/>
                </a:solidFill>
                <a:latin typeface="ui-sans-serif" pitchFamily="34" charset="0"/>
              </a:rPr>
              <a:t>차트셋</a:t>
            </a:r>
            <a:r>
              <a:rPr lang="ko-KR" altLang="en-US" sz="1350" dirty="0">
                <a:solidFill>
                  <a:srgbClr val="1F2937"/>
                </a:solidFill>
                <a:latin typeface="ui-sans-serif" pitchFamily="34" charset="0"/>
              </a:rPr>
              <a:t> 관리 기능 구현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609600" y="1905000"/>
            <a:ext cx="278892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</a:rPr>
              <a:t>RESTful</a:t>
            </a:r>
            <a:r>
              <a:rPr lang="ko-KR" alt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</a:rPr>
              <a:t>API</a:t>
            </a:r>
            <a:endParaRPr lang="en-US" sz="2250" dirty="0"/>
          </a:p>
        </p:txBody>
      </p:sp>
      <p:sp>
        <p:nvSpPr>
          <p:cNvPr id="28" name="Text 4"/>
          <p:cNvSpPr/>
          <p:nvPr/>
        </p:nvSpPr>
        <p:spPr>
          <a:xfrm>
            <a:off x="609600" y="22479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표준화 및 모듈화</a:t>
            </a:r>
            <a:endParaRPr lang="en-US" sz="1050" dirty="0"/>
          </a:p>
        </p:txBody>
      </p:sp>
      <p:sp>
        <p:nvSpPr>
          <p:cNvPr id="29" name="Text 5"/>
          <p:cNvSpPr/>
          <p:nvPr/>
        </p:nvSpPr>
        <p:spPr>
          <a:xfrm>
            <a:off x="3705225" y="1543050"/>
            <a:ext cx="13653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핵심 테이블 수</a:t>
            </a:r>
            <a:endParaRPr lang="en-US" sz="1350" dirty="0"/>
          </a:p>
        </p:txBody>
      </p:sp>
      <p:sp>
        <p:nvSpPr>
          <p:cNvPr id="30" name="Text 6"/>
          <p:cNvSpPr/>
          <p:nvPr/>
        </p:nvSpPr>
        <p:spPr>
          <a:xfrm>
            <a:off x="3390900" y="19050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19개</a:t>
            </a:r>
            <a:endParaRPr lang="en-US" sz="2250" dirty="0"/>
          </a:p>
        </p:txBody>
      </p:sp>
      <p:sp>
        <p:nvSpPr>
          <p:cNvPr id="31" name="Text 7"/>
          <p:cNvSpPr/>
          <p:nvPr/>
        </p:nvSpPr>
        <p:spPr>
          <a:xfrm>
            <a:off x="3390900" y="22479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핵심 테이블</a:t>
            </a:r>
            <a:endParaRPr lang="en-US" sz="1050" dirty="0"/>
          </a:p>
        </p:txBody>
      </p:sp>
      <p:sp>
        <p:nvSpPr>
          <p:cNvPr id="32" name="Text 8"/>
          <p:cNvSpPr/>
          <p:nvPr/>
        </p:nvSpPr>
        <p:spPr>
          <a:xfrm>
            <a:off x="895350" y="2914650"/>
            <a:ext cx="169074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 엔드포인트 수</a:t>
            </a:r>
            <a:endParaRPr lang="en-US" sz="1350" dirty="0"/>
          </a:p>
        </p:txBody>
      </p:sp>
      <p:sp>
        <p:nvSpPr>
          <p:cNvPr id="33" name="Text 9"/>
          <p:cNvSpPr/>
          <p:nvPr/>
        </p:nvSpPr>
        <p:spPr>
          <a:xfrm>
            <a:off x="609600" y="32766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80+</a:t>
            </a:r>
            <a:endParaRPr lang="en-US" sz="2250" dirty="0"/>
          </a:p>
        </p:txBody>
      </p:sp>
      <p:sp>
        <p:nvSpPr>
          <p:cNvPr id="34" name="Text 10"/>
          <p:cNvSpPr/>
          <p:nvPr/>
        </p:nvSpPr>
        <p:spPr>
          <a:xfrm>
            <a:off x="609600" y="3619500"/>
            <a:ext cx="27889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RESTful API 엔드포인트</a:t>
            </a:r>
            <a:endParaRPr lang="en-US" sz="1050" dirty="0"/>
          </a:p>
        </p:txBody>
      </p:sp>
      <p:sp>
        <p:nvSpPr>
          <p:cNvPr id="35" name="Text 11"/>
          <p:cNvSpPr/>
          <p:nvPr/>
        </p:nvSpPr>
        <p:spPr>
          <a:xfrm>
            <a:off x="3762375" y="291465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페이지 수</a:t>
            </a:r>
            <a:endParaRPr lang="en-US" sz="1350" dirty="0"/>
          </a:p>
        </p:txBody>
      </p:sp>
      <p:sp>
        <p:nvSpPr>
          <p:cNvPr id="36" name="Text 12"/>
          <p:cNvSpPr/>
          <p:nvPr/>
        </p:nvSpPr>
        <p:spPr>
          <a:xfrm>
            <a:off x="3390900" y="32766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30+</a:t>
            </a:r>
            <a:endParaRPr lang="en-US" sz="2250" dirty="0"/>
          </a:p>
        </p:txBody>
      </p:sp>
      <p:sp>
        <p:nvSpPr>
          <p:cNvPr id="37" name="Text 13"/>
          <p:cNvSpPr/>
          <p:nvPr/>
        </p:nvSpPr>
        <p:spPr>
          <a:xfrm>
            <a:off x="3390900" y="36195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전체 페이지 개수</a:t>
            </a:r>
            <a:endParaRPr lang="en-US" sz="1050" dirty="0"/>
          </a:p>
        </p:txBody>
      </p:sp>
      <p:sp>
        <p:nvSpPr>
          <p:cNvPr id="38" name="Text 14"/>
          <p:cNvSpPr/>
          <p:nvPr/>
        </p:nvSpPr>
        <p:spPr>
          <a:xfrm>
            <a:off x="6696075" y="914400"/>
            <a:ext cx="541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성능 &amp; UI/UX</a:t>
            </a:r>
            <a:endParaRPr lang="en-US" sz="1800" dirty="0"/>
          </a:p>
        </p:txBody>
      </p:sp>
      <p:sp>
        <p:nvSpPr>
          <p:cNvPr id="39" name="Text 15"/>
          <p:cNvSpPr/>
          <p:nvPr/>
        </p:nvSpPr>
        <p:spPr>
          <a:xfrm>
            <a:off x="6762750" y="1543050"/>
            <a:ext cx="157108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페이지 로딩 속도</a:t>
            </a:r>
            <a:endParaRPr lang="en-US" sz="1350" dirty="0"/>
          </a:p>
        </p:txBody>
      </p:sp>
      <p:sp>
        <p:nvSpPr>
          <p:cNvPr id="40" name="Text 16"/>
          <p:cNvSpPr/>
          <p:nvPr/>
        </p:nvSpPr>
        <p:spPr>
          <a:xfrm>
            <a:off x="7353300" y="2057400"/>
            <a:ext cx="5715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&lt; 2s</a:t>
            </a:r>
            <a:endParaRPr lang="en-US" sz="2250" dirty="0"/>
          </a:p>
        </p:txBody>
      </p:sp>
      <p:sp>
        <p:nvSpPr>
          <p:cNvPr id="41" name="Text 17"/>
          <p:cNvSpPr/>
          <p:nvPr/>
        </p:nvSpPr>
        <p:spPr>
          <a:xfrm>
            <a:off x="7353300" y="2743200"/>
            <a:ext cx="5715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최적화됨</a:t>
            </a:r>
            <a:endParaRPr lang="en-US" sz="900" dirty="0"/>
          </a:p>
        </p:txBody>
      </p:sp>
      <p:sp>
        <p:nvSpPr>
          <p:cNvPr id="42" name="Text 18"/>
          <p:cNvSpPr/>
          <p:nvPr/>
        </p:nvSpPr>
        <p:spPr>
          <a:xfrm>
            <a:off x="9601200" y="1543050"/>
            <a:ext cx="13653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입찰 응답 속도</a:t>
            </a:r>
            <a:endParaRPr lang="en-US" sz="1350" dirty="0"/>
          </a:p>
        </p:txBody>
      </p:sp>
      <p:sp>
        <p:nvSpPr>
          <p:cNvPr id="43" name="Text 19"/>
          <p:cNvSpPr/>
          <p:nvPr/>
        </p:nvSpPr>
        <p:spPr>
          <a:xfrm>
            <a:off x="9888215" y="2057400"/>
            <a:ext cx="106427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&lt; 500ms</a:t>
            </a:r>
            <a:endParaRPr lang="en-US" sz="2250" dirty="0"/>
          </a:p>
        </p:txBody>
      </p:sp>
      <p:sp>
        <p:nvSpPr>
          <p:cNvPr id="44" name="Text 20"/>
          <p:cNvSpPr/>
          <p:nvPr/>
        </p:nvSpPr>
        <p:spPr>
          <a:xfrm>
            <a:off x="9888215" y="2743200"/>
            <a:ext cx="10642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</a:t>
            </a:r>
            <a:endParaRPr lang="en-US" sz="900" dirty="0"/>
          </a:p>
        </p:txBody>
      </p:sp>
      <p:sp>
        <p:nvSpPr>
          <p:cNvPr id="45" name="Text 21"/>
          <p:cNvSpPr/>
          <p:nvPr/>
        </p:nvSpPr>
        <p:spPr>
          <a:xfrm>
            <a:off x="6877050" y="3524250"/>
            <a:ext cx="157108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동시 사용자 지원</a:t>
            </a:r>
            <a:endParaRPr lang="en-US" sz="1350" dirty="0"/>
          </a:p>
        </p:txBody>
      </p:sp>
      <p:sp>
        <p:nvSpPr>
          <p:cNvPr id="46" name="Text 22"/>
          <p:cNvSpPr/>
          <p:nvPr/>
        </p:nvSpPr>
        <p:spPr>
          <a:xfrm>
            <a:off x="6477000" y="38862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200+</a:t>
            </a:r>
            <a:endParaRPr lang="en-US" sz="2250" dirty="0"/>
          </a:p>
        </p:txBody>
      </p:sp>
      <p:sp>
        <p:nvSpPr>
          <p:cNvPr id="47" name="Text 23"/>
          <p:cNvSpPr/>
          <p:nvPr/>
        </p:nvSpPr>
        <p:spPr>
          <a:xfrm>
            <a:off x="6477000" y="42291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병렬 접속 처리 가능</a:t>
            </a:r>
            <a:endParaRPr lang="en-US" sz="1050" dirty="0"/>
          </a:p>
        </p:txBody>
      </p:sp>
      <p:sp>
        <p:nvSpPr>
          <p:cNvPr id="48" name="Text 24"/>
          <p:cNvSpPr/>
          <p:nvPr/>
        </p:nvSpPr>
        <p:spPr>
          <a:xfrm>
            <a:off x="9544050" y="3524250"/>
            <a:ext cx="12999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반응형 디자인</a:t>
            </a:r>
            <a:endParaRPr lang="en-US" sz="1350" dirty="0"/>
          </a:p>
        </p:txBody>
      </p:sp>
      <p:sp>
        <p:nvSpPr>
          <p:cNvPr id="49" name="Text 25"/>
          <p:cNvSpPr/>
          <p:nvPr/>
        </p:nvSpPr>
        <p:spPr>
          <a:xfrm>
            <a:off x="9258300" y="3886200"/>
            <a:ext cx="2324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모바일/태블릿/PC</a:t>
            </a:r>
            <a:endParaRPr lang="en-US" sz="1350" dirty="0"/>
          </a:p>
        </p:txBody>
      </p:sp>
      <p:sp>
        <p:nvSpPr>
          <p:cNvPr id="50" name="Text 26"/>
          <p:cNvSpPr/>
          <p:nvPr/>
        </p:nvSpPr>
        <p:spPr>
          <a:xfrm>
            <a:off x="9258300" y="41529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완벽한 호환성 지원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96641"/>
            <a:ext cx="257175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6359"/>
            <a:ext cx="5334000" cy="1181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3484959"/>
            <a:ext cx="21907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627959"/>
            <a:ext cx="5334000" cy="1181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856559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00200"/>
            <a:ext cx="25717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019300"/>
            <a:ext cx="53340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21717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6075" y="226695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933700"/>
            <a:ext cx="5334000" cy="762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308610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2738" y="3181350"/>
            <a:ext cx="23812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3848100"/>
            <a:ext cx="5334000" cy="762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40005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96075" y="4095750"/>
            <a:ext cx="17145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4914900"/>
            <a:ext cx="5334000" cy="990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84070" y="5181600"/>
            <a:ext cx="171450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79931" y="5181600"/>
            <a:ext cx="171450" cy="1905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85800" y="266700"/>
            <a:ext cx="413319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비전 및 결론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828675" y="1658541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골드옥션의 비전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457200" y="2115741"/>
            <a:ext cx="5334000" cy="83581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"진정한 가치를 찾는 경매, 골드옥션"은 귀금속 전문 경매 플랫폼으로서, 전문성, 공정성, 그리고 기술적 완성도를 핵심 가치로 삼아 개발되었습니다.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1019175" y="3446859"/>
            <a:ext cx="4581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거래의 새로운 기준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1019175" y="3789759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투명하고 신뢰할 수 있는 거래 환경을 제공하며, 사용자 중심의 편리한 인터페이스를 통해 귀금속 거래의 새로운 기준을 제시합니다.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1085850" y="4818459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신뢰할 수 있는 플랫폼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1085850" y="5161359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투명한 입찰 시스템과 강력한 관리 기능을 통해 사용자들에게 안정적이고 신뢰할 수 있는 거래 환경을 제공합니다.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6772275" y="15621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핵심 가치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7162800" y="2171700"/>
            <a:ext cx="30546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전문성</a:t>
            </a:r>
            <a:endParaRPr lang="en-US" sz="1350" dirty="0"/>
          </a:p>
        </p:txBody>
      </p:sp>
      <p:sp>
        <p:nvSpPr>
          <p:cNvPr id="31" name="Text 9"/>
          <p:cNvSpPr/>
          <p:nvPr/>
        </p:nvSpPr>
        <p:spPr>
          <a:xfrm>
            <a:off x="7162800" y="2438400"/>
            <a:ext cx="36656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귀금속 전문 분야에 특화된 경매 시스템과 카테고리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7162800" y="3086100"/>
            <a:ext cx="36729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공정성</a:t>
            </a:r>
            <a:endParaRPr lang="en-US" sz="1350" dirty="0"/>
          </a:p>
        </p:txBody>
      </p:sp>
      <p:sp>
        <p:nvSpPr>
          <p:cNvPr id="33" name="Text 11"/>
          <p:cNvSpPr/>
          <p:nvPr/>
        </p:nvSpPr>
        <p:spPr>
          <a:xfrm>
            <a:off x="7162800" y="3352800"/>
            <a:ext cx="440751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투명한 입찰 과정과 실시간 가격 업데이트로 공정한 거래 보장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7162800" y="4000500"/>
            <a:ext cx="36729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</a:t>
            </a:r>
            <a:endParaRPr lang="en-US" sz="1350" dirty="0"/>
          </a:p>
        </p:txBody>
      </p:sp>
      <p:sp>
        <p:nvSpPr>
          <p:cNvPr id="35" name="Text 13"/>
          <p:cNvSpPr/>
          <p:nvPr/>
        </p:nvSpPr>
        <p:spPr>
          <a:xfrm>
            <a:off x="7162800" y="4267200"/>
            <a:ext cx="440751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 시스템과 비속어 필터링으로 안전한 거래 환경 조성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6141720" y="5143500"/>
            <a:ext cx="58521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골드옥션, 귀금속 거래의 미래를 이끌다 </a:t>
            </a:r>
            <a:endParaRPr lang="en-US" sz="1500" dirty="0"/>
          </a:p>
        </p:txBody>
      </p:sp>
      <p:sp>
        <p:nvSpPr>
          <p:cNvPr id="37" name="Text 15"/>
          <p:cNvSpPr/>
          <p:nvPr/>
        </p:nvSpPr>
        <p:spPr>
          <a:xfrm>
            <a:off x="6629400" y="5486400"/>
            <a:ext cx="4876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2025년 11월 26일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048000"/>
            <a:ext cx="190500" cy="266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8100"/>
            <a:ext cx="142875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64820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514600"/>
            <a:ext cx="25908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26670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2514600"/>
            <a:ext cx="2590800" cy="1066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6400" y="266700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3733800"/>
            <a:ext cx="2590800" cy="1066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388620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3733800"/>
            <a:ext cx="2590800" cy="1066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6400" y="38862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3179" y="5029200"/>
            <a:ext cx="2509242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65579" y="5133975"/>
            <a:ext cx="142875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7146" y="5133975"/>
            <a:ext cx="142875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85800" y="266700"/>
            <a:ext cx="26122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개요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457200" y="2019300"/>
            <a:ext cx="5334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투명하고 공정한 거래 환경을 제공하며, 사용자 중심의 혁신적인 기능을 통해 귀금속 경매 시장에 새로운 가치를 제시하고자 합니다.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762000" y="3048000"/>
            <a:ext cx="17595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 경매 플랫폼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762000" y="33909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금, 은, 다이아몬드 등 귀금속 전문 경매 시스템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714375" y="3848100"/>
            <a:ext cx="19881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 시스템</a:t>
            </a:r>
            <a:endParaRPr lang="en-US" sz="1500" dirty="0"/>
          </a:p>
        </p:txBody>
      </p:sp>
      <p:sp>
        <p:nvSpPr>
          <p:cNvPr id="23" name="Text 5"/>
          <p:cNvSpPr/>
          <p:nvPr/>
        </p:nvSpPr>
        <p:spPr>
          <a:xfrm>
            <a:off x="762000" y="41910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실시간으로 가격 변동을 확인하며 입찰에 참여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809625" y="4648200"/>
            <a:ext cx="22167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활발한 커뮤니티 활동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62000" y="499110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공동 구매 및 이벤트 게시판을 통한 사용자 상호작용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6400800" y="20574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제공하는 거래 방식</a:t>
            </a:r>
            <a:endParaRPr lang="en-US" sz="1800" dirty="0"/>
          </a:p>
        </p:txBody>
      </p:sp>
      <p:sp>
        <p:nvSpPr>
          <p:cNvPr id="27" name="Text 9"/>
          <p:cNvSpPr/>
          <p:nvPr/>
        </p:nvSpPr>
        <p:spPr>
          <a:xfrm>
            <a:off x="6896100" y="268605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</a:t>
            </a:r>
            <a:endParaRPr lang="en-US" sz="1350" dirty="0"/>
          </a:p>
        </p:txBody>
      </p:sp>
      <p:sp>
        <p:nvSpPr>
          <p:cNvPr id="28" name="Text 10"/>
          <p:cNvSpPr/>
          <p:nvPr/>
        </p:nvSpPr>
        <p:spPr>
          <a:xfrm>
            <a:off x="6553200" y="3048000"/>
            <a:ext cx="228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현재 가격 대비 최고 입찰가로 경매 참여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9667875" y="268605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즉시 구매</a:t>
            </a:r>
            <a:endParaRPr lang="en-US" sz="1350" dirty="0"/>
          </a:p>
        </p:txBody>
      </p:sp>
      <p:sp>
        <p:nvSpPr>
          <p:cNvPr id="30" name="Text 12"/>
          <p:cNvSpPr/>
          <p:nvPr/>
        </p:nvSpPr>
        <p:spPr>
          <a:xfrm>
            <a:off x="9296400" y="3048000"/>
            <a:ext cx="2743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최고 낙찰가 설정으로 빠른 거래 가능</a:t>
            </a:r>
            <a:endParaRPr lang="en-US" sz="1050" dirty="0"/>
          </a:p>
        </p:txBody>
      </p:sp>
      <p:sp>
        <p:nvSpPr>
          <p:cNvPr id="31" name="Text 13"/>
          <p:cNvSpPr/>
          <p:nvPr/>
        </p:nvSpPr>
        <p:spPr>
          <a:xfrm>
            <a:off x="6953250" y="390525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공동 구매</a:t>
            </a:r>
            <a:endParaRPr lang="en-US" sz="1350" dirty="0"/>
          </a:p>
        </p:txBody>
      </p:sp>
      <p:sp>
        <p:nvSpPr>
          <p:cNvPr id="32" name="Text 14"/>
          <p:cNvSpPr/>
          <p:nvPr/>
        </p:nvSpPr>
        <p:spPr>
          <a:xfrm>
            <a:off x="6553200" y="4267200"/>
            <a:ext cx="228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여러 사용자로 하여금 공동으로 상품 구매</a:t>
            </a:r>
            <a:endParaRPr lang="en-US" sz="1050" dirty="0"/>
          </a:p>
        </p:txBody>
      </p:sp>
      <p:sp>
        <p:nvSpPr>
          <p:cNvPr id="33" name="Text 15"/>
          <p:cNvSpPr/>
          <p:nvPr/>
        </p:nvSpPr>
        <p:spPr>
          <a:xfrm>
            <a:off x="9639300" y="390525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중개소 거래</a:t>
            </a:r>
            <a:endParaRPr lang="en-US" sz="1350" dirty="0"/>
          </a:p>
        </p:txBody>
      </p:sp>
      <p:sp>
        <p:nvSpPr>
          <p:cNvPr id="34" name="Text 16"/>
          <p:cNvSpPr/>
          <p:nvPr/>
        </p:nvSpPr>
        <p:spPr>
          <a:xfrm>
            <a:off x="9296400" y="4267200"/>
            <a:ext cx="2743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 중개인을 통한 안전한 거래 절차</a:t>
            </a:r>
            <a:endParaRPr lang="en-US" sz="1050" dirty="0"/>
          </a:p>
        </p:txBody>
      </p:sp>
      <p:sp>
        <p:nvSpPr>
          <p:cNvPr id="35" name="Text 17"/>
          <p:cNvSpPr/>
          <p:nvPr/>
        </p:nvSpPr>
        <p:spPr>
          <a:xfrm>
            <a:off x="7562255" y="5029200"/>
            <a:ext cx="30110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진정한 가치를 찾는 경매 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C9680-30D4-637F-1751-6C6C2832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41E2971-2649-09A6-CD88-AFDB4D8D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AB234F8-3340-E160-755A-B5F24E7F2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098800"/>
            <a:ext cx="76200" cy="457200"/>
          </a:xfrm>
          <a:prstGeom prst="rect">
            <a:avLst/>
          </a:prstGeom>
        </p:spPr>
      </p:pic>
      <p:sp>
        <p:nvSpPr>
          <p:cNvPr id="39" name="Text 0">
            <a:extLst>
              <a:ext uri="{FF2B5EF4-FFF2-40B4-BE49-F238E27FC236}">
                <a16:creationId xmlns:a16="http://schemas.microsoft.com/office/drawing/2014/main" id="{5C670CFB-41A2-FD75-74A5-83CE2C6CA293}"/>
              </a:ext>
            </a:extLst>
          </p:cNvPr>
          <p:cNvSpPr/>
          <p:nvPr/>
        </p:nvSpPr>
        <p:spPr>
          <a:xfrm>
            <a:off x="4343400" y="3136900"/>
            <a:ext cx="4864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개발 계획 및 개선 방안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267893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550" y="1485900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3682901" cy="190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550" y="2654201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3682901" cy="190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550" y="3822502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3682901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550" y="4990802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5448300"/>
            <a:ext cx="3759101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0770" y="5629275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01" y="1257300"/>
            <a:ext cx="7213550" cy="1181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1601" y="14859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6376" y="1543050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101" y="2590800"/>
            <a:ext cx="7213550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1601" y="28194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2563" y="2876550"/>
            <a:ext cx="2190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21101" y="3924300"/>
            <a:ext cx="7213550" cy="952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1601" y="41529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06851" y="4210050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101" y="5029200"/>
            <a:ext cx="7213550" cy="1181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1601" y="5257800"/>
            <a:ext cx="3810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30663" y="5314950"/>
            <a:ext cx="142875" cy="2667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85800" y="266700"/>
            <a:ext cx="341792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계획 (3개월)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609600" y="5600700"/>
            <a:ext cx="34543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3개월 내에 완료할 계획</a:t>
            </a:r>
            <a:endParaRPr lang="en-US" sz="1200" dirty="0"/>
          </a:p>
        </p:txBody>
      </p:sp>
      <p:sp>
        <p:nvSpPr>
          <p:cNvPr id="27" name="Text 2"/>
          <p:cNvSpPr/>
          <p:nvPr/>
        </p:nvSpPr>
        <p:spPr>
          <a:xfrm>
            <a:off x="5245001" y="1447800"/>
            <a:ext cx="6299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알림 시스템 구축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5245001" y="1790700"/>
            <a:ext cx="629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WebSocket을 활용한 실시간 알림 기능 구현으로, 사용자가 입찰 결과 및 경매 업데이트를 즉시 확인할 수 있도록 합니다.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5245001" y="2781300"/>
            <a:ext cx="6299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결제 시스템 연동</a:t>
            </a: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5245001" y="3124200"/>
            <a:ext cx="629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결제 수단과의 연동을 통해 사용자 편의성을 증대시키고, 안전한 거래 환경을 제공합니다.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5245001" y="4114800"/>
            <a:ext cx="565904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이메일 인증 시스템 도입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5245001" y="4457700"/>
            <a:ext cx="67908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가입 및 비밀번호 찾기 시 보안 강화를 위해 이메일 인증 시스템을 도입합니다.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5245001" y="5219700"/>
            <a:ext cx="6299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앱 개발</a:t>
            </a:r>
            <a:endParaRPr lang="en-US" sz="1500" dirty="0"/>
          </a:p>
        </p:txBody>
      </p:sp>
      <p:sp>
        <p:nvSpPr>
          <p:cNvPr id="34" name="Text 9"/>
          <p:cNvSpPr/>
          <p:nvPr/>
        </p:nvSpPr>
        <p:spPr>
          <a:xfrm>
            <a:off x="5245001" y="5562600"/>
            <a:ext cx="629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접근성 및 편의성 향상을 위한 모바일 애플리케이션 개발으로, 모바일 환경에서도 골드옥션 서비스를 즐길 수 있도록 합니다.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331EF-B3E7-3A8E-DC9A-357B5152D451}"/>
              </a:ext>
            </a:extLst>
          </p:cNvPr>
          <p:cNvSpPr txBox="1"/>
          <p:nvPr/>
        </p:nvSpPr>
        <p:spPr>
          <a:xfrm>
            <a:off x="1955074" y="2036703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/>
              <a:t>1</a:t>
            </a:r>
            <a:r>
              <a:rPr lang="ko-KR" altLang="en-US" sz="1500" dirty="0"/>
              <a:t>개월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87FB37-DF5A-9627-BA8D-F5D1DB92F6FB}"/>
              </a:ext>
            </a:extLst>
          </p:cNvPr>
          <p:cNvSpPr txBox="1"/>
          <p:nvPr/>
        </p:nvSpPr>
        <p:spPr>
          <a:xfrm>
            <a:off x="1955074" y="3128655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</a:t>
            </a:r>
            <a:r>
              <a:rPr lang="ko-KR" altLang="en-US" sz="1500" dirty="0"/>
              <a:t>개월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7A8C56-D0EF-AB57-B733-96A475EC98FC}"/>
              </a:ext>
            </a:extLst>
          </p:cNvPr>
          <p:cNvSpPr txBox="1"/>
          <p:nvPr/>
        </p:nvSpPr>
        <p:spPr>
          <a:xfrm>
            <a:off x="1955074" y="4349234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</a:t>
            </a:r>
            <a:r>
              <a:rPr lang="ko-KR" altLang="en-US" sz="1500" dirty="0"/>
              <a:t>개월</a:t>
            </a:r>
          </a:p>
        </p:txBody>
      </p:sp>
    </p:spTree>
    <p:extLst>
      <p:ext uri="{BB962C8B-B14F-4D97-AF65-F5344CB8AC3E}">
        <p14:creationId xmlns:p14="http://schemas.microsoft.com/office/powerpoint/2010/main" val="1158749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95400"/>
            <a:ext cx="112776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344" y="1257300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850" y="1257300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7650" y="125730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14500"/>
            <a:ext cx="5524500" cy="990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86690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819400"/>
            <a:ext cx="5524500" cy="990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971800"/>
            <a:ext cx="219075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924300"/>
            <a:ext cx="5524500" cy="990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0767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029200"/>
            <a:ext cx="5524500" cy="990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5181600"/>
            <a:ext cx="3619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714500"/>
            <a:ext cx="5524500" cy="990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1866900"/>
            <a:ext cx="323850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819400"/>
            <a:ext cx="5524500" cy="990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2971800"/>
            <a:ext cx="361950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3924300"/>
            <a:ext cx="5524500" cy="990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4076700"/>
            <a:ext cx="3619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5029200"/>
            <a:ext cx="5524500" cy="990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5181600"/>
            <a:ext cx="285750" cy="3429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266700"/>
            <a:ext cx="487185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중장기 계획 (6개월~1년)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634654" y="742950"/>
            <a:ext cx="422017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3개월</a:t>
            </a:r>
            <a:endParaRPr lang="en-US" sz="1050" dirty="0"/>
          </a:p>
        </p:txBody>
      </p:sp>
      <p:sp>
        <p:nvSpPr>
          <p:cNvPr id="26" name="Text 2"/>
          <p:cNvSpPr/>
          <p:nvPr/>
        </p:nvSpPr>
        <p:spPr>
          <a:xfrm>
            <a:off x="5920160" y="742950"/>
            <a:ext cx="422017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6개월</a:t>
            </a:r>
            <a:endParaRPr lang="en-US" sz="1050" dirty="0"/>
          </a:p>
        </p:txBody>
      </p:sp>
      <p:sp>
        <p:nvSpPr>
          <p:cNvPr id="27" name="Text 3"/>
          <p:cNvSpPr/>
          <p:nvPr/>
        </p:nvSpPr>
        <p:spPr>
          <a:xfrm>
            <a:off x="11668125" y="742950"/>
            <a:ext cx="1333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1년</a:t>
            </a:r>
            <a:endParaRPr lang="en-US" sz="1050" dirty="0"/>
          </a:p>
        </p:txBody>
      </p:sp>
      <p:sp>
        <p:nvSpPr>
          <p:cNvPr id="28" name="Text 4"/>
          <p:cNvSpPr/>
          <p:nvPr/>
        </p:nvSpPr>
        <p:spPr>
          <a:xfrm>
            <a:off x="1009650" y="1828800"/>
            <a:ext cx="4857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추천 시스템 도입</a:t>
            </a:r>
            <a:endParaRPr lang="en-US" sz="1500" dirty="0"/>
          </a:p>
        </p:txBody>
      </p:sp>
      <p:sp>
        <p:nvSpPr>
          <p:cNvPr id="29" name="Text 5"/>
          <p:cNvSpPr/>
          <p:nvPr/>
        </p:nvSpPr>
        <p:spPr>
          <a:xfrm>
            <a:off x="1009650" y="2133600"/>
            <a:ext cx="4857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행동 패턴 분석을 통한 맞춤형 상품 추천 기능으로, 사용자 경험을 향상시킵니다.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942975" y="2933700"/>
            <a:ext cx="49244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위치 기반 서비스</a:t>
            </a:r>
            <a:endParaRPr lang="en-US" sz="1500" dirty="0"/>
          </a:p>
        </p:txBody>
      </p:sp>
      <p:sp>
        <p:nvSpPr>
          <p:cNvPr id="31" name="Text 7"/>
          <p:cNvSpPr/>
          <p:nvPr/>
        </p:nvSpPr>
        <p:spPr>
          <a:xfrm>
            <a:off x="942975" y="3238500"/>
            <a:ext cx="49244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특정 지역 기반의 경매 상품 정보 제공으로, 지역 사용자를 위한 맞춤형 서비스를 제공합니다.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1009650" y="4038600"/>
            <a:ext cx="4857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소셜 로그인 연동</a:t>
            </a:r>
            <a:endParaRPr lang="en-US" sz="1500" dirty="0"/>
          </a:p>
        </p:txBody>
      </p:sp>
      <p:sp>
        <p:nvSpPr>
          <p:cNvPr id="33" name="Text 9"/>
          <p:cNvSpPr/>
          <p:nvPr/>
        </p:nvSpPr>
        <p:spPr>
          <a:xfrm>
            <a:off x="1009650" y="4343400"/>
            <a:ext cx="4857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간편한 회원 가입 및 로그인 기능 제공으로, 사용자 등록 및 접근성을 향상시킵니다.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1085850" y="5143500"/>
            <a:ext cx="4781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다국어 지원</a:t>
            </a:r>
            <a:endParaRPr lang="en-US" sz="1500" dirty="0"/>
          </a:p>
        </p:txBody>
      </p:sp>
      <p:sp>
        <p:nvSpPr>
          <p:cNvPr id="35" name="Text 11"/>
          <p:cNvSpPr/>
          <p:nvPr/>
        </p:nvSpPr>
        <p:spPr>
          <a:xfrm>
            <a:off x="1085850" y="5448300"/>
            <a:ext cx="478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사용자 확대를 위한 다국어 서비스 지원으로, 국제 시장 진입을 가능합니다.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6800850" y="1828800"/>
            <a:ext cx="5783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마이크로 서비스 아키텍처 (MSA) 전환</a:t>
            </a:r>
            <a:endParaRPr lang="en-US" sz="1500" dirty="0"/>
          </a:p>
        </p:txBody>
      </p:sp>
      <p:sp>
        <p:nvSpPr>
          <p:cNvPr id="37" name="Text 13"/>
          <p:cNvSpPr/>
          <p:nvPr/>
        </p:nvSpPr>
        <p:spPr>
          <a:xfrm>
            <a:off x="6800850" y="2133600"/>
            <a:ext cx="481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확장성 및 유지보수 용이성을 확보하기 위해 기존 아키텍처를 마이크로 서비스 구조로 전환합니다.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6838950" y="2933700"/>
            <a:ext cx="4781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클라우드 배포</a:t>
            </a:r>
            <a:endParaRPr lang="en-US" sz="1500" dirty="0"/>
          </a:p>
        </p:txBody>
      </p:sp>
      <p:sp>
        <p:nvSpPr>
          <p:cNvPr id="39" name="Text 15"/>
          <p:cNvSpPr/>
          <p:nvPr/>
        </p:nvSpPr>
        <p:spPr>
          <a:xfrm>
            <a:off x="6838950" y="3238500"/>
            <a:ext cx="478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AWS/Azure 등 클라우드 환경으로의 전환을 통한 안정성 및 확장성 강화, 비용 효율성 향상입니다.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6838950" y="4038600"/>
            <a:ext cx="4781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블록체인 기반 거래 기록</a:t>
            </a:r>
            <a:endParaRPr lang="en-US" sz="1500" dirty="0"/>
          </a:p>
        </p:txBody>
      </p:sp>
      <p:sp>
        <p:nvSpPr>
          <p:cNvPr id="41" name="Text 17"/>
          <p:cNvSpPr/>
          <p:nvPr/>
        </p:nvSpPr>
        <p:spPr>
          <a:xfrm>
            <a:off x="6838950" y="4343400"/>
            <a:ext cx="478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거래의 투명성과 신뢰성을 높이기 위한 블록체인 기술 도입으로, 안전한 거래 기록 관리를 제공합니다.</a:t>
            </a:r>
            <a:endParaRPr lang="en-US" sz="1200" dirty="0"/>
          </a:p>
        </p:txBody>
      </p:sp>
      <p:sp>
        <p:nvSpPr>
          <p:cNvPr id="42" name="Text 18"/>
          <p:cNvSpPr/>
          <p:nvPr/>
        </p:nvSpPr>
        <p:spPr>
          <a:xfrm>
            <a:off x="6762750" y="5143500"/>
            <a:ext cx="4857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거래 지원</a:t>
            </a:r>
            <a:endParaRPr lang="en-US" sz="1500" dirty="0"/>
          </a:p>
        </p:txBody>
      </p:sp>
      <p:sp>
        <p:nvSpPr>
          <p:cNvPr id="43" name="Text 19"/>
          <p:cNvSpPr/>
          <p:nvPr/>
        </p:nvSpPr>
        <p:spPr>
          <a:xfrm>
            <a:off x="6762750" y="5448300"/>
            <a:ext cx="4857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해외 사용자들을 위한 국제 경매 및 거래 시스템 구축으로, 글로벌 시장 진입을 지원합니다.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8126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429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47800"/>
            <a:ext cx="5334000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6383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1752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009900"/>
            <a:ext cx="5334000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2004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33147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572000"/>
            <a:ext cx="5334000" cy="1333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47625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48768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942975"/>
            <a:ext cx="257175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447800"/>
            <a:ext cx="5334000" cy="1943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619500"/>
            <a:ext cx="5334000" cy="2324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441960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2100" y="441960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5257800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2100" y="5257800"/>
            <a:ext cx="228600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85800" y="266700"/>
            <a:ext cx="413319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브랜드 컨셉 및 정체성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800100" y="9144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브랜드 컨셉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1181100" y="1695450"/>
            <a:ext cx="17455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골드톤 메인 색상</a:t>
            </a:r>
            <a:endParaRPr lang="en-US" sz="1500" dirty="0"/>
          </a:p>
        </p:txBody>
      </p:sp>
      <p:sp>
        <p:nvSpPr>
          <p:cNvPr id="26" name="Text 3"/>
          <p:cNvSpPr/>
          <p:nvPr/>
        </p:nvSpPr>
        <p:spPr>
          <a:xfrm>
            <a:off x="1181100" y="21336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골드톤(#EDD200)을 메인 색상으로 사용하여 귀금속 전문 플랫폼으로서의 정체성을 강조합니다.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1181100" y="3257550"/>
            <a:ext cx="296126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모던하고 신뢰감 있는 디자인</a:t>
            </a:r>
            <a:endParaRPr lang="en-US" sz="1500" dirty="0"/>
          </a:p>
        </p:txBody>
      </p:sp>
      <p:sp>
        <p:nvSpPr>
          <p:cNvPr id="28" name="Text 5"/>
          <p:cNvSpPr/>
          <p:nvPr/>
        </p:nvSpPr>
        <p:spPr>
          <a:xfrm>
            <a:off x="1181100" y="36957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디자인 트렌드를 반영하여 사용자에게 안정적이고 전문적인 느낌을 제공합니다.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1181100" y="4819650"/>
            <a:ext cx="13110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UX</a:t>
            </a:r>
            <a:endParaRPr lang="en-US" sz="1500" dirty="0"/>
          </a:p>
        </p:txBody>
      </p:sp>
      <p:sp>
        <p:nvSpPr>
          <p:cNvPr id="30" name="Text 7"/>
          <p:cNvSpPr/>
          <p:nvPr/>
        </p:nvSpPr>
        <p:spPr>
          <a:xfrm>
            <a:off x="1181100" y="52578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중심의 인터페이스 디자인으로 누구나 쉽고 편리하게 경매에 참여할 수 있도록 합니다.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6772275" y="9144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브랜드 정체성 표현</a:t>
            </a:r>
            <a:endParaRPr lang="en-US" sz="1800" dirty="0"/>
          </a:p>
        </p:txBody>
      </p:sp>
      <p:sp>
        <p:nvSpPr>
          <p:cNvPr id="32" name="Text 9"/>
          <p:cNvSpPr/>
          <p:nvPr/>
        </p:nvSpPr>
        <p:spPr>
          <a:xfrm>
            <a:off x="6629400" y="16764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컬러 팔레트</a:t>
            </a:r>
            <a:endParaRPr lang="en-US" sz="1500" dirty="0"/>
          </a:p>
        </p:txBody>
      </p:sp>
      <p:sp>
        <p:nvSpPr>
          <p:cNvPr id="33" name="Text 10"/>
          <p:cNvSpPr/>
          <p:nvPr/>
        </p:nvSpPr>
        <p:spPr>
          <a:xfrm>
            <a:off x="6629400" y="2743200"/>
            <a:ext cx="2362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#EDD200</a:t>
            </a:r>
            <a:endParaRPr lang="en-US" sz="1200" dirty="0"/>
          </a:p>
        </p:txBody>
      </p:sp>
      <p:sp>
        <p:nvSpPr>
          <p:cNvPr id="34" name="Text 11"/>
          <p:cNvSpPr/>
          <p:nvPr/>
        </p:nvSpPr>
        <p:spPr>
          <a:xfrm>
            <a:off x="6629400" y="2971800"/>
            <a:ext cx="28346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골드톤 (Main Color)</a:t>
            </a:r>
            <a:endParaRPr lang="en-US" sz="1050" dirty="0"/>
          </a:p>
        </p:txBody>
      </p:sp>
      <p:sp>
        <p:nvSpPr>
          <p:cNvPr id="35" name="Text 12"/>
          <p:cNvSpPr/>
          <p:nvPr/>
        </p:nvSpPr>
        <p:spPr>
          <a:xfrm>
            <a:off x="9144000" y="2743200"/>
            <a:ext cx="2362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#385723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9144000" y="2971800"/>
            <a:ext cx="28346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다크 그레이 (Text Color)</a:t>
            </a:r>
            <a:endParaRPr lang="en-US" sz="1050" dirty="0"/>
          </a:p>
        </p:txBody>
      </p:sp>
      <p:sp>
        <p:nvSpPr>
          <p:cNvPr id="37" name="Text 14"/>
          <p:cNvSpPr/>
          <p:nvPr/>
        </p:nvSpPr>
        <p:spPr>
          <a:xfrm>
            <a:off x="6629400" y="38481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디자인 요소</a:t>
            </a:r>
            <a:endParaRPr lang="en-US" sz="1500" dirty="0"/>
          </a:p>
        </p:txBody>
      </p:sp>
      <p:sp>
        <p:nvSpPr>
          <p:cNvPr id="38" name="Text 15"/>
          <p:cNvSpPr/>
          <p:nvPr/>
        </p:nvSpPr>
        <p:spPr>
          <a:xfrm>
            <a:off x="6972300" y="4267200"/>
            <a:ext cx="1981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클리너한 레이아웃</a:t>
            </a:r>
            <a:endParaRPr lang="en-US" sz="1200" dirty="0"/>
          </a:p>
        </p:txBody>
      </p:sp>
      <p:sp>
        <p:nvSpPr>
          <p:cNvPr id="39" name="Text 16"/>
          <p:cNvSpPr/>
          <p:nvPr/>
        </p:nvSpPr>
        <p:spPr>
          <a:xfrm>
            <a:off x="6972300" y="4495800"/>
            <a:ext cx="1981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여백과 구조로 이루어진 명확한 UI</a:t>
            </a:r>
            <a:endParaRPr lang="en-US" sz="1050" dirty="0"/>
          </a:p>
        </p:txBody>
      </p:sp>
      <p:sp>
        <p:nvSpPr>
          <p:cNvPr id="40" name="Text 17"/>
          <p:cNvSpPr/>
          <p:nvPr/>
        </p:nvSpPr>
        <p:spPr>
          <a:xfrm>
            <a:off x="9525000" y="4362450"/>
            <a:ext cx="1812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 원소 사용</a:t>
            </a:r>
            <a:endParaRPr lang="en-US" sz="1200" dirty="0"/>
          </a:p>
        </p:txBody>
      </p:sp>
      <p:sp>
        <p:nvSpPr>
          <p:cNvPr id="41" name="Text 18"/>
          <p:cNvSpPr/>
          <p:nvPr/>
        </p:nvSpPr>
        <p:spPr>
          <a:xfrm>
            <a:off x="9525000" y="4591050"/>
            <a:ext cx="217473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로고 및 버튼에 골드 원소 포함</a:t>
            </a:r>
            <a:endParaRPr lang="en-US" sz="1050" dirty="0"/>
          </a:p>
        </p:txBody>
      </p:sp>
      <p:sp>
        <p:nvSpPr>
          <p:cNvPr id="42" name="Text 19"/>
          <p:cNvSpPr/>
          <p:nvPr/>
        </p:nvSpPr>
        <p:spPr>
          <a:xfrm>
            <a:off x="6972300" y="5105400"/>
            <a:ext cx="1981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최적화</a:t>
            </a:r>
            <a:endParaRPr lang="en-US" sz="1200" dirty="0"/>
          </a:p>
        </p:txBody>
      </p:sp>
      <p:sp>
        <p:nvSpPr>
          <p:cNvPr id="43" name="Text 20"/>
          <p:cNvSpPr/>
          <p:nvPr/>
        </p:nvSpPr>
        <p:spPr>
          <a:xfrm>
            <a:off x="6972300" y="5334000"/>
            <a:ext cx="1981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모든 디바이스에서의 적절한 표시</a:t>
            </a:r>
            <a:endParaRPr lang="en-US" sz="1050" dirty="0"/>
          </a:p>
        </p:txBody>
      </p:sp>
      <p:sp>
        <p:nvSpPr>
          <p:cNvPr id="44" name="Text 21"/>
          <p:cNvSpPr/>
          <p:nvPr/>
        </p:nvSpPr>
        <p:spPr>
          <a:xfrm>
            <a:off x="9525000" y="5200650"/>
            <a:ext cx="17274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투명한 구조</a:t>
            </a:r>
            <a:endParaRPr lang="en-US" sz="1200" dirty="0"/>
          </a:p>
        </p:txBody>
      </p:sp>
      <p:sp>
        <p:nvSpPr>
          <p:cNvPr id="45" name="Text 22"/>
          <p:cNvSpPr/>
          <p:nvPr/>
        </p:nvSpPr>
        <p:spPr>
          <a:xfrm>
            <a:off x="9525000" y="5429250"/>
            <a:ext cx="2072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사용자에게 명확한 정보 제공</a:t>
            </a:r>
            <a:endParaRPr 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2E3D20-4457-F3CE-6643-F2A30733CA18}"/>
              </a:ext>
            </a:extLst>
          </p:cNvPr>
          <p:cNvSpPr/>
          <p:nvPr/>
        </p:nvSpPr>
        <p:spPr>
          <a:xfrm>
            <a:off x="6629400" y="2051050"/>
            <a:ext cx="2146300" cy="571500"/>
          </a:xfrm>
          <a:prstGeom prst="rect">
            <a:avLst/>
          </a:prstGeom>
          <a:solidFill>
            <a:srgbClr val="EDD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62C652-020C-94B8-E774-FA0C512D92FD}"/>
              </a:ext>
            </a:extLst>
          </p:cNvPr>
          <p:cNvSpPr/>
          <p:nvPr/>
        </p:nvSpPr>
        <p:spPr>
          <a:xfrm>
            <a:off x="9144000" y="2051050"/>
            <a:ext cx="2146300" cy="5715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7550"/>
            <a:ext cx="3454301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101" y="914400"/>
            <a:ext cx="7213550" cy="1181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601" y="11049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4476" y="123825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101" y="2324100"/>
            <a:ext cx="7213550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601" y="25146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763" y="264795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01" y="3733800"/>
            <a:ext cx="7213550" cy="1181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1601" y="39243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3051" y="405765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101" y="5143500"/>
            <a:ext cx="7213550" cy="1181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1601" y="53340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3051" y="5467350"/>
            <a:ext cx="2286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85800" y="266700"/>
            <a:ext cx="178933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목표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457200" y="2152650"/>
            <a:ext cx="3454301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다음의 주요 목표들을 통해 귀금속 경매 시장의 새로운 기준을 설정합니다.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685800" y="3486150"/>
            <a:ext cx="29971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골드옥션의 비전</a:t>
            </a:r>
            <a:endParaRPr lang="en-US" sz="1800" dirty="0"/>
          </a:p>
        </p:txBody>
      </p:sp>
      <p:sp>
        <p:nvSpPr>
          <p:cNvPr id="20" name="Text 3"/>
          <p:cNvSpPr/>
          <p:nvPr/>
        </p:nvSpPr>
        <p:spPr>
          <a:xfrm>
            <a:off x="685800" y="3943350"/>
            <a:ext cx="2997101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"진정한 가치를 찾는 경매"를 슬로건으로 투명하고 공정한 경매 시스템을 통해 사용자들에게 신뢰할 수 있는 거래 경험을 제공합니다.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5473601" y="11049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투명한 경매 시스템 구축</a:t>
            </a:r>
            <a:endParaRPr lang="en-US" sz="1500" dirty="0"/>
          </a:p>
        </p:txBody>
      </p:sp>
      <p:sp>
        <p:nvSpPr>
          <p:cNvPr id="22" name="Text 5"/>
          <p:cNvSpPr/>
          <p:nvPr/>
        </p:nvSpPr>
        <p:spPr>
          <a:xfrm>
            <a:off x="5473601" y="14478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 기능과 투명한 입찰 이력 관리를 통해 공정하고 신뢰할 수 있는 경매 환경을 제공합니다. 모든 입찰 내역이 투명하게 관리되어 사용자들이 신뢰할 수 있습니다.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473601" y="25146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편의성 극대화</a:t>
            </a:r>
            <a:endParaRPr lang="en-US" sz="1500" dirty="0"/>
          </a:p>
        </p:txBody>
      </p:sp>
      <p:sp>
        <p:nvSpPr>
          <p:cNvPr id="24" name="Text 7"/>
          <p:cNvSpPr/>
          <p:nvPr/>
        </p:nvSpPr>
        <p:spPr>
          <a:xfrm>
            <a:off x="5473601" y="28575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UI/UX 디자인과 간편한 상품 등록 및 입찰 과정을 통해 사용자가 쉽고 편리하게 서비스를 이용할 수 있도록 합니다. 모든 사용자에게 일관된 경험을 제공합니다.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5473601" y="39243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신뢰성 있는 거래 환경 제공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5473601" y="42672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 시스템, 비속어 필터링, 계정 정지 기능 등을 통해 안전하고 건전한 거래 문화를 조성합니다. 사용자들이 안심하고 거래할 수 있는 환경을 만듭니다.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5473601" y="53340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거래 방식 지원</a:t>
            </a:r>
            <a:endParaRPr lang="en-US" sz="1500" dirty="0"/>
          </a:p>
        </p:txBody>
      </p:sp>
      <p:sp>
        <p:nvSpPr>
          <p:cNvPr id="28" name="Text 11"/>
          <p:cNvSpPr/>
          <p:nvPr/>
        </p:nvSpPr>
        <p:spPr>
          <a:xfrm>
            <a:off x="5473601" y="56769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입찰, 즉시 구매, 공동 구매 등 다양한 경매 및 구매 방식을 제공하여 사용자의 선택의 폭을 넓힙니다.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사용자의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필요에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맞춘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원활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 거래 옵션을 제공합니다.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58D0E-73DF-66CE-A172-7FA7F076E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07DF97A-F5E7-F134-B8E4-16845635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1FDE820-FC5C-540A-937A-64D72932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C5522E5-D7D0-9935-36AB-DAE1E982DB2B}"/>
              </a:ext>
            </a:extLst>
          </p:cNvPr>
          <p:cNvSpPr txBox="1"/>
          <p:nvPr/>
        </p:nvSpPr>
        <p:spPr>
          <a:xfrm>
            <a:off x="1981200" y="1350099"/>
            <a:ext cx="61081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Day 1-2  </a:t>
            </a:r>
            <a:r>
              <a:rPr lang="ko-KR" altLang="en-US" dirty="0"/>
              <a:t>프로젝트 설정 및 기반 구축 </a:t>
            </a:r>
            <a:r>
              <a:rPr lang="en-US" altLang="ko-KR" dirty="0"/>
              <a:t>(</a:t>
            </a:r>
            <a:r>
              <a:rPr lang="ko-KR" altLang="en-US" dirty="0"/>
              <a:t>환경설정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Day 3     </a:t>
            </a:r>
            <a:r>
              <a:rPr lang="ko-KR" altLang="en-US" dirty="0"/>
              <a:t>회원 관리 시스템 </a:t>
            </a:r>
            <a:r>
              <a:rPr lang="en-US" altLang="ko-KR" dirty="0"/>
              <a:t>(</a:t>
            </a:r>
            <a:r>
              <a:rPr lang="ko-KR" altLang="en-US" dirty="0"/>
              <a:t>가입</a:t>
            </a:r>
            <a:r>
              <a:rPr lang="en-US" altLang="ko-KR" dirty="0"/>
              <a:t>, </a:t>
            </a:r>
            <a:r>
              <a:rPr lang="ko-KR" altLang="en-US" dirty="0"/>
              <a:t>인증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Day 4-5  </a:t>
            </a:r>
            <a:r>
              <a:rPr lang="ko-KR" altLang="en-US" dirty="0"/>
              <a:t>경매 시스템 구현 </a:t>
            </a:r>
            <a:r>
              <a:rPr lang="en-US" altLang="ko-KR" dirty="0"/>
              <a:t>(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입찰 로직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Day 6-7 </a:t>
            </a:r>
            <a:r>
              <a:rPr lang="ko-KR" altLang="en-US" dirty="0"/>
              <a:t>게시판 시스템 </a:t>
            </a:r>
            <a:r>
              <a:rPr lang="en-US" altLang="ko-KR" dirty="0"/>
              <a:t>(</a:t>
            </a:r>
            <a:r>
              <a:rPr lang="ko-KR" altLang="en-US" dirty="0"/>
              <a:t>공구 이벤트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Day 10   </a:t>
            </a:r>
            <a:r>
              <a:rPr lang="ko-KR" altLang="en-US" dirty="0"/>
              <a:t>관리자 시스템 </a:t>
            </a:r>
            <a:r>
              <a:rPr lang="en-US" altLang="ko-KR" dirty="0"/>
              <a:t>(</a:t>
            </a:r>
            <a:r>
              <a:rPr lang="ko-KR" altLang="en-US" dirty="0"/>
              <a:t>회원</a:t>
            </a:r>
            <a:r>
              <a:rPr lang="en-US" altLang="ko-KR" dirty="0"/>
              <a:t>/</a:t>
            </a:r>
            <a:r>
              <a:rPr lang="ko-KR" altLang="en-US" dirty="0"/>
              <a:t>상품 관리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Day 11  </a:t>
            </a:r>
            <a:r>
              <a:rPr lang="ko-KR" altLang="en-US" dirty="0"/>
              <a:t>통계 및 분석 기능 구현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Day 12  UI/UX </a:t>
            </a:r>
            <a:r>
              <a:rPr lang="ko-KR" altLang="en-US" dirty="0"/>
              <a:t>개선 </a:t>
            </a:r>
            <a:r>
              <a:rPr lang="en-US" altLang="ko-KR" dirty="0"/>
              <a:t>(CSS, </a:t>
            </a:r>
            <a:r>
              <a:rPr lang="ko-KR" altLang="en-US" dirty="0" err="1"/>
              <a:t>차트셋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Day 13  </a:t>
            </a:r>
            <a:r>
              <a:rPr lang="ko-KR" altLang="en-US" dirty="0"/>
              <a:t>최적화 및 디버깅 </a:t>
            </a:r>
            <a:r>
              <a:rPr lang="en-US" altLang="ko-KR" dirty="0"/>
              <a:t>(</a:t>
            </a:r>
            <a:r>
              <a:rPr lang="ko-KR" altLang="en-US" dirty="0"/>
              <a:t>비속어 필터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 0">
            <a:extLst>
              <a:ext uri="{FF2B5EF4-FFF2-40B4-BE49-F238E27FC236}">
                <a16:creationId xmlns:a16="http://schemas.microsoft.com/office/drawing/2014/main" id="{D286A3D8-9913-2CC9-CAD7-7E66075EB615}"/>
              </a:ext>
            </a:extLst>
          </p:cNvPr>
          <p:cNvSpPr/>
          <p:nvPr/>
        </p:nvSpPr>
        <p:spPr>
          <a:xfrm>
            <a:off x="685800" y="266700"/>
            <a:ext cx="5410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1F2937"/>
                </a:solidFill>
                <a:latin typeface="ui-sans-serif" pitchFamily="34" charset="0"/>
              </a:rPr>
              <a:t>전체 개발 일정 </a:t>
            </a:r>
            <a:r>
              <a:rPr lang="en-US" altLang="ko-KR" sz="2700" b="1" dirty="0">
                <a:solidFill>
                  <a:srgbClr val="1F2937"/>
                </a:solidFill>
                <a:latin typeface="ui-sans-serif" pitchFamily="34" charset="0"/>
              </a:rPr>
              <a:t>(Day 1 ~ Day 10)</a:t>
            </a:r>
            <a:endParaRPr lang="en-US" sz="2700" dirty="0"/>
          </a:p>
        </p:txBody>
      </p:sp>
      <p:pic>
        <p:nvPicPr>
          <p:cNvPr id="34" name="Image 26" descr="preencoded.png">
            <a:extLst>
              <a:ext uri="{FF2B5EF4-FFF2-40B4-BE49-F238E27FC236}">
                <a16:creationId xmlns:a16="http://schemas.microsoft.com/office/drawing/2014/main" id="{0B67E17A-1ECF-067A-2A40-E741DAE9B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1379643"/>
            <a:ext cx="228600" cy="304800"/>
          </a:xfrm>
          <a:prstGeom prst="rect">
            <a:avLst/>
          </a:prstGeom>
        </p:spPr>
      </p:pic>
      <p:pic>
        <p:nvPicPr>
          <p:cNvPr id="35" name="Image 26" descr="preencoded.png">
            <a:extLst>
              <a:ext uri="{FF2B5EF4-FFF2-40B4-BE49-F238E27FC236}">
                <a16:creationId xmlns:a16="http://schemas.microsoft.com/office/drawing/2014/main" id="{15D6781A-D5AD-BA75-28C6-81A47BADB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1953006"/>
            <a:ext cx="228600" cy="304800"/>
          </a:xfrm>
          <a:prstGeom prst="rect">
            <a:avLst/>
          </a:prstGeom>
        </p:spPr>
      </p:pic>
      <p:pic>
        <p:nvPicPr>
          <p:cNvPr id="36" name="Image 26" descr="preencoded.png">
            <a:extLst>
              <a:ext uri="{FF2B5EF4-FFF2-40B4-BE49-F238E27FC236}">
                <a16:creationId xmlns:a16="http://schemas.microsoft.com/office/drawing/2014/main" id="{2A6AEC20-CB23-96C7-DE7F-BBD6D1066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2507826"/>
            <a:ext cx="228600" cy="304800"/>
          </a:xfrm>
          <a:prstGeom prst="rect">
            <a:avLst/>
          </a:prstGeom>
        </p:spPr>
      </p:pic>
      <p:pic>
        <p:nvPicPr>
          <p:cNvPr id="37" name="Image 26" descr="preencoded.png">
            <a:extLst>
              <a:ext uri="{FF2B5EF4-FFF2-40B4-BE49-F238E27FC236}">
                <a16:creationId xmlns:a16="http://schemas.microsoft.com/office/drawing/2014/main" id="{EDD3DAB8-64E3-F80E-F246-1697B30C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3026070"/>
            <a:ext cx="228600" cy="304800"/>
          </a:xfrm>
          <a:prstGeom prst="rect">
            <a:avLst/>
          </a:prstGeom>
        </p:spPr>
      </p:pic>
      <p:pic>
        <p:nvPicPr>
          <p:cNvPr id="38" name="Image 26" descr="preencoded.png">
            <a:extLst>
              <a:ext uri="{FF2B5EF4-FFF2-40B4-BE49-F238E27FC236}">
                <a16:creationId xmlns:a16="http://schemas.microsoft.com/office/drawing/2014/main" id="{5916C0E5-6381-4471-124B-EC3681A6F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3606530"/>
            <a:ext cx="228600" cy="304800"/>
          </a:xfrm>
          <a:prstGeom prst="rect">
            <a:avLst/>
          </a:prstGeom>
        </p:spPr>
      </p:pic>
      <p:pic>
        <p:nvPicPr>
          <p:cNvPr id="39" name="Image 26" descr="preencoded.png">
            <a:extLst>
              <a:ext uri="{FF2B5EF4-FFF2-40B4-BE49-F238E27FC236}">
                <a16:creationId xmlns:a16="http://schemas.microsoft.com/office/drawing/2014/main" id="{F516DC1E-34BC-0AE2-F1ED-EC2A632B8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4163095"/>
            <a:ext cx="228600" cy="304800"/>
          </a:xfrm>
          <a:prstGeom prst="rect">
            <a:avLst/>
          </a:prstGeom>
        </p:spPr>
      </p:pic>
      <p:pic>
        <p:nvPicPr>
          <p:cNvPr id="40" name="Image 26" descr="preencoded.png">
            <a:extLst>
              <a:ext uri="{FF2B5EF4-FFF2-40B4-BE49-F238E27FC236}">
                <a16:creationId xmlns:a16="http://schemas.microsoft.com/office/drawing/2014/main" id="{49DEBFBD-30C8-95FA-4C31-383CC3E08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10" y="4690110"/>
            <a:ext cx="228600" cy="304800"/>
          </a:xfrm>
          <a:prstGeom prst="rect">
            <a:avLst/>
          </a:prstGeom>
        </p:spPr>
      </p:pic>
      <p:pic>
        <p:nvPicPr>
          <p:cNvPr id="41" name="Image 26" descr="preencoded.png">
            <a:extLst>
              <a:ext uri="{FF2B5EF4-FFF2-40B4-BE49-F238E27FC236}">
                <a16:creationId xmlns:a16="http://schemas.microsoft.com/office/drawing/2014/main" id="{4B445DD7-5A93-2C96-A745-86039FE8A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10" y="5188797"/>
            <a:ext cx="228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7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14400"/>
            <a:ext cx="55245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1430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" y="12573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352675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6632" y="2352675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914400"/>
            <a:ext cx="5524500" cy="1828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11430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1775" y="12573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0900" y="2352675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0616" y="2352675"/>
            <a:ext cx="104775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971800"/>
            <a:ext cx="5524500" cy="1828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32004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725" y="3314700"/>
            <a:ext cx="2476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7800" y="4410075"/>
            <a:ext cx="152400" cy="1333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33216" y="4410075"/>
            <a:ext cx="11430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71800"/>
            <a:ext cx="5524500" cy="1828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320040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2725" y="3314700"/>
            <a:ext cx="3238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00900" y="4410075"/>
            <a:ext cx="1714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14482" y="4410075"/>
            <a:ext cx="133350" cy="1333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266700"/>
            <a:ext cx="27555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대상 고객 분석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447800" y="11430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 투자자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1447800" y="15240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금, 은 등 귀금속에 투자하려는 고객으로, 투명하고 공정한 경매 과정을 통해 합리적인 가격에 귀금속을 구매하고자 하는 니즈를 충족시킵니다.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1657350" y="2324100"/>
            <a:ext cx="15419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합리적인 가격대 탐색</a:t>
            </a:r>
            <a:endParaRPr lang="en-US" sz="1050" dirty="0"/>
          </a:p>
        </p:txBody>
      </p:sp>
      <p:sp>
        <p:nvSpPr>
          <p:cNvPr id="28" name="Text 4"/>
          <p:cNvSpPr/>
          <p:nvPr/>
        </p:nvSpPr>
        <p:spPr>
          <a:xfrm>
            <a:off x="3304282" y="23241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투명한 입찰 과정</a:t>
            </a:r>
            <a:endParaRPr lang="en-US" sz="1050" dirty="0"/>
          </a:p>
        </p:txBody>
      </p:sp>
      <p:sp>
        <p:nvSpPr>
          <p:cNvPr id="29" name="Text 5"/>
          <p:cNvSpPr/>
          <p:nvPr/>
        </p:nvSpPr>
        <p:spPr>
          <a:xfrm>
            <a:off x="7200900" y="11430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수집가</a:t>
            </a:r>
            <a:endParaRPr lang="en-US" sz="1800" dirty="0"/>
          </a:p>
        </p:txBody>
      </p:sp>
      <p:sp>
        <p:nvSpPr>
          <p:cNvPr id="30" name="Text 6"/>
          <p:cNvSpPr/>
          <p:nvPr/>
        </p:nvSpPr>
        <p:spPr>
          <a:xfrm>
            <a:off x="7200900" y="15240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주화, 다이아몬드 등 수집 가치가 있는 귀금속을 찾는 고객으로, 다양한 카테고리와 전문적인 경매 시스템을 통해 희귀 아이템을 확보할 수 있습니다.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7410450" y="2324100"/>
            <a:ext cx="117103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카테고리</a:t>
            </a:r>
            <a:endParaRPr lang="en-US" sz="1050" dirty="0"/>
          </a:p>
        </p:txBody>
      </p:sp>
      <p:sp>
        <p:nvSpPr>
          <p:cNvPr id="32" name="Text 8"/>
          <p:cNvSpPr/>
          <p:nvPr/>
        </p:nvSpPr>
        <p:spPr>
          <a:xfrm>
            <a:off x="8719691" y="23241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전문적 정보 제공</a:t>
            </a:r>
            <a:endParaRPr lang="en-US" sz="1050" dirty="0"/>
          </a:p>
        </p:txBody>
      </p:sp>
      <p:sp>
        <p:nvSpPr>
          <p:cNvPr id="33" name="Text 9"/>
          <p:cNvSpPr/>
          <p:nvPr/>
        </p:nvSpPr>
        <p:spPr>
          <a:xfrm>
            <a:off x="1447800" y="32004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일반 소비자</a:t>
            </a:r>
            <a:endParaRPr lang="en-US" sz="1800" dirty="0"/>
          </a:p>
        </p:txBody>
      </p:sp>
      <p:sp>
        <p:nvSpPr>
          <p:cNvPr id="34" name="Text 10"/>
          <p:cNvSpPr/>
          <p:nvPr/>
        </p:nvSpPr>
        <p:spPr>
          <a:xfrm>
            <a:off x="1447800" y="35814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합리적인 가격으로 귀금속을 구매하고자 하는 일반 소비자로, 안전하고 신뢰할 수 있는 거래 환경에서 다양한 상품을 접할 수 있습니다.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1676400" y="4381500"/>
            <a:ext cx="10110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합리적인 가격</a:t>
            </a:r>
            <a:endParaRPr lang="en-US" sz="1050" dirty="0"/>
          </a:p>
        </p:txBody>
      </p:sp>
      <p:sp>
        <p:nvSpPr>
          <p:cNvPr id="36" name="Text 12"/>
          <p:cNvSpPr/>
          <p:nvPr/>
        </p:nvSpPr>
        <p:spPr>
          <a:xfrm>
            <a:off x="2861816" y="43815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안전한 거래 환경</a:t>
            </a:r>
            <a:endParaRPr lang="en-US" sz="1050" dirty="0"/>
          </a:p>
        </p:txBody>
      </p:sp>
      <p:sp>
        <p:nvSpPr>
          <p:cNvPr id="37" name="Text 13"/>
          <p:cNvSpPr/>
          <p:nvPr/>
        </p:nvSpPr>
        <p:spPr>
          <a:xfrm>
            <a:off x="7200900" y="32004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판매자</a:t>
            </a:r>
            <a:endParaRPr lang="en-US" sz="1800" dirty="0"/>
          </a:p>
        </p:txBody>
      </p:sp>
      <p:sp>
        <p:nvSpPr>
          <p:cNvPr id="38" name="Text 14"/>
          <p:cNvSpPr/>
          <p:nvPr/>
        </p:nvSpPr>
        <p:spPr>
          <a:xfrm>
            <a:off x="7200900" y="35814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업체 판매자로, 자신의 귀금속을 효율적으로 판매하고 투명한 절차를 통해 정당한 가치를 인정받고자 하는 니즈를 지원합니다.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7448550" y="4381500"/>
            <a:ext cx="13819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판매 절차</a:t>
            </a:r>
            <a:endParaRPr lang="en-US" sz="1050" dirty="0"/>
          </a:p>
        </p:txBody>
      </p:sp>
      <p:sp>
        <p:nvSpPr>
          <p:cNvPr id="40" name="Text 16"/>
          <p:cNvSpPr/>
          <p:nvPr/>
        </p:nvSpPr>
        <p:spPr>
          <a:xfrm>
            <a:off x="8962132" y="43815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정당한 가치 평가</a:t>
            </a:r>
            <a:endParaRPr lang="en-US" sz="1050" dirty="0"/>
          </a:p>
        </p:txBody>
      </p:sp>
      <p:sp>
        <p:nvSpPr>
          <p:cNvPr id="41" name="Text 17"/>
          <p:cNvSpPr/>
          <p:nvPr/>
        </p:nvSpPr>
        <p:spPr>
          <a:xfrm>
            <a:off x="11579126" y="651510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20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85900"/>
            <a:ext cx="5524500" cy="1181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6764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762125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85900"/>
            <a:ext cx="5524500" cy="1181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6764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1762125"/>
            <a:ext cx="1714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895600"/>
            <a:ext cx="5524500" cy="1409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0861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525" y="317182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2895600"/>
            <a:ext cx="5524500" cy="1409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0861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4625" y="317182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533900"/>
            <a:ext cx="11277600" cy="952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" y="472440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1525" y="4810125"/>
            <a:ext cx="22860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266700"/>
            <a:ext cx="220081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차별화 전략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457200" y="914400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다음과 같은 차별화 포인트를 통해 경쟁 우위를 확보합니다.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276350" y="16764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전문성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1276350" y="20193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 및 귀금속 전문 플랫폼으로서,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해당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/>
              <a:t>분야에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특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화된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경매 시스템과 카테고리를 제공하여 전문적인 사용자 경험을 선사합니다.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7029450" y="16764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</a:t>
            </a:r>
            <a:endParaRPr lang="en-US" sz="1500" dirty="0"/>
          </a:p>
        </p:txBody>
      </p:sp>
      <p:sp>
        <p:nvSpPr>
          <p:cNvPr id="24" name="Text 5"/>
          <p:cNvSpPr/>
          <p:nvPr/>
        </p:nvSpPr>
        <p:spPr>
          <a:xfrm>
            <a:off x="7029450" y="20193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가격 업데이트 및 입찰 기능을 통해 역동적이고 몰입감 있는 경매 경험을 제공하며, 투명한 입찰 과정을 보장합니다.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1276350" y="30861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거래 방식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1276350" y="3429000"/>
            <a:ext cx="45148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 외에도 즉시 구매, 공동 구매, 중개소 거래 등 4가지 이상의 다양한 거래 방식을 지원하여 사용자의 선택권을 확대합니다.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7029450" y="30861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통계 분석</a:t>
            </a:r>
            <a:endParaRPr lang="en-US" sz="1500" dirty="0"/>
          </a:p>
        </p:txBody>
      </p:sp>
      <p:sp>
        <p:nvSpPr>
          <p:cNvPr id="28" name="Text 9"/>
          <p:cNvSpPr/>
          <p:nvPr/>
        </p:nvSpPr>
        <p:spPr>
          <a:xfrm>
            <a:off x="7029450" y="34290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통계 및 분석 기능을 제공하여 사용자가 시장 동향을 파악하고 합리적인 의사결정을 내릴 수 있도록 돕습니다.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1276350" y="4724400"/>
            <a:ext cx="854050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강력한 관리 시스템</a:t>
            </a:r>
            <a:endParaRPr lang="en-US" sz="1500" dirty="0"/>
          </a:p>
        </p:txBody>
      </p:sp>
      <p:sp>
        <p:nvSpPr>
          <p:cNvPr id="30" name="Text 11"/>
          <p:cNvSpPr/>
          <p:nvPr/>
        </p:nvSpPr>
        <p:spPr>
          <a:xfrm>
            <a:off x="1276350" y="5067300"/>
            <a:ext cx="102486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상품, 회원, 게시판 등을 효율적으로 관理할 수 있는 강력한 관리자 시스템을 통해 플랫폼의 안정성과 신뢰성을 높입니다.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324225"/>
            <a:ext cx="439415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3286125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082" y="3286125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115" y="3286125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200" y="3286125"/>
            <a:ext cx="114300" cy="114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438525"/>
            <a:ext cx="575667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1340" y="3438525"/>
            <a:ext cx="575667" cy="1333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5480" y="3438525"/>
            <a:ext cx="575667" cy="1333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9620" y="3438525"/>
            <a:ext cx="751433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4181475"/>
            <a:ext cx="4394150" cy="1333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0950" y="914400"/>
            <a:ext cx="6273701" cy="1409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11430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4325" y="1219200"/>
            <a:ext cx="1714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0950" y="2514600"/>
            <a:ext cx="6273701" cy="1409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27432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94325" y="2819400"/>
            <a:ext cx="17145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0950" y="4114800"/>
            <a:ext cx="6273701" cy="1181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43434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65750" y="4419600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0950" y="5486400"/>
            <a:ext cx="6273701" cy="1181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57150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51463" y="5791200"/>
            <a:ext cx="257175" cy="3048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 경매 시스템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457200" y="2066925"/>
            <a:ext cx="43941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효율적이고 투명한 경매를 위해 다음과 같은 전문적인 기능들을 제공합니다.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457200" y="2905125"/>
            <a:ext cx="4394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프로세스</a:t>
            </a:r>
            <a:endParaRPr lang="en-US" sz="1500" dirty="0"/>
          </a:p>
        </p:txBody>
      </p:sp>
      <p:sp>
        <p:nvSpPr>
          <p:cNvPr id="29" name="Text 3"/>
          <p:cNvSpPr/>
          <p:nvPr/>
        </p:nvSpPr>
        <p:spPr>
          <a:xfrm>
            <a:off x="399618" y="3438525"/>
            <a:ext cx="690979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시작</a:t>
            </a:r>
            <a:endParaRPr lang="en-US" sz="1050" dirty="0"/>
          </a:p>
        </p:txBody>
      </p:sp>
      <p:sp>
        <p:nvSpPr>
          <p:cNvPr id="30" name="Text 4"/>
          <p:cNvSpPr/>
          <p:nvPr/>
        </p:nvSpPr>
        <p:spPr>
          <a:xfrm>
            <a:off x="1613758" y="3438525"/>
            <a:ext cx="690979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입찰 진행</a:t>
            </a:r>
            <a:endParaRPr lang="en-US" sz="1050" dirty="0"/>
          </a:p>
        </p:txBody>
      </p:sp>
      <p:sp>
        <p:nvSpPr>
          <p:cNvPr id="31" name="Text 5"/>
          <p:cNvSpPr/>
          <p:nvPr/>
        </p:nvSpPr>
        <p:spPr>
          <a:xfrm>
            <a:off x="2827898" y="3438525"/>
            <a:ext cx="690979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종료</a:t>
            </a:r>
            <a:endParaRPr lang="en-US" sz="1050" dirty="0"/>
          </a:p>
        </p:txBody>
      </p:sp>
      <p:sp>
        <p:nvSpPr>
          <p:cNvPr id="32" name="Text 6"/>
          <p:cNvSpPr/>
          <p:nvPr/>
        </p:nvSpPr>
        <p:spPr>
          <a:xfrm>
            <a:off x="4024461" y="3438525"/>
            <a:ext cx="901898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낙찰 및 완료</a:t>
            </a:r>
            <a:endParaRPr lang="en-US" sz="1050" dirty="0"/>
          </a:p>
        </p:txBody>
      </p:sp>
      <p:sp>
        <p:nvSpPr>
          <p:cNvPr id="33" name="Text 7"/>
          <p:cNvSpPr/>
          <p:nvPr/>
        </p:nvSpPr>
        <p:spPr>
          <a:xfrm>
            <a:off x="609600" y="4333875"/>
            <a:ext cx="4089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특징</a:t>
            </a:r>
            <a:endParaRPr lang="en-US" sz="1350" dirty="0"/>
          </a:p>
        </p:txBody>
      </p:sp>
      <p:sp>
        <p:nvSpPr>
          <p:cNvPr id="34" name="Text 8"/>
          <p:cNvSpPr/>
          <p:nvPr/>
        </p:nvSpPr>
        <p:spPr>
          <a:xfrm>
            <a:off x="609600" y="4676775"/>
            <a:ext cx="40893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투명하고 공정한 경매 환경을 위해 실시간 가격 업데이트와 투명한 입찰 이력 관리를 통해 사용자들에게 신뢰할 수 있는 거래 경험을 제공합니다.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6299150" y="11049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 기능</a:t>
            </a:r>
            <a:endParaRPr lang="en-US" sz="1500" dirty="0"/>
          </a:p>
        </p:txBody>
      </p:sp>
      <p:sp>
        <p:nvSpPr>
          <p:cNvPr id="36" name="Text 10"/>
          <p:cNvSpPr/>
          <p:nvPr/>
        </p:nvSpPr>
        <p:spPr>
          <a:xfrm>
            <a:off x="6299150" y="1447800"/>
            <a:ext cx="52450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실시간으로 가격이 업데이트되며 입찰이 가능하여 역동적인 경매 환경을 제공합니다. 사용자들은 최신 가격 변동을 즉시 확인하고 입찰에 참여할 수 있습니다.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6299150" y="27051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경매 종료</a:t>
            </a:r>
            <a:endParaRPr lang="en-US" sz="1500" dirty="0"/>
          </a:p>
        </p:txBody>
      </p:sp>
      <p:sp>
        <p:nvSpPr>
          <p:cNvPr id="38" name="Text 12"/>
          <p:cNvSpPr/>
          <p:nvPr/>
        </p:nvSpPr>
        <p:spPr>
          <a:xfrm>
            <a:off x="6299150" y="3048000"/>
            <a:ext cx="52450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설정된 시간 또는 조건에 따라 경매가 자동으로 종료되어 공정성을 확보합니다. 관리자는 미리 종료 조건을 설정하고, 시스템이 자동으로 종료 프로세스를 처리합니다.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6299150" y="43053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입찰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이력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투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명한 </a:t>
            </a: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관리</a:t>
            </a:r>
            <a:endParaRPr lang="en-US" sz="1500" dirty="0"/>
          </a:p>
        </p:txBody>
      </p:sp>
      <p:sp>
        <p:nvSpPr>
          <p:cNvPr id="40" name="Text 14"/>
          <p:cNvSpPr/>
          <p:nvPr/>
        </p:nvSpPr>
        <p:spPr>
          <a:xfrm>
            <a:off x="6299150" y="4648200"/>
            <a:ext cx="52450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모든 입찰 내역이 투명하게 관리되어 사용자들이 신뢰할 수 있습니다. 입찰 기록은 변경되지 않으며, 모든 사용자가 확인할 수 있습니다.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6299150" y="56769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즉시 구매 옵션</a:t>
            </a:r>
            <a:endParaRPr lang="en-US" sz="1500" dirty="0"/>
          </a:p>
        </p:txBody>
      </p:sp>
      <p:sp>
        <p:nvSpPr>
          <p:cNvPr id="42" name="Text 16"/>
          <p:cNvSpPr/>
          <p:nvPr/>
        </p:nvSpPr>
        <p:spPr>
          <a:xfrm>
            <a:off x="6299150" y="6019800"/>
            <a:ext cx="52450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최고 낙찰가 설정 및 즉시 구매 옵션을 통해 빠른 거래를 지원합니다. 입찰자가 즉시 구매를 선택하면 최고 입찰가로 즉시 낙찰될 수 있습니다.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17663"/>
            <a:ext cx="4206180" cy="23653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611588"/>
            <a:ext cx="4206180" cy="838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93" y="4792563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2980" y="2247900"/>
            <a:ext cx="3116461" cy="1638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3480" y="24384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9205" y="25146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8041" y="2247900"/>
            <a:ext cx="3116610" cy="1638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8541" y="24384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4266" y="251460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2980" y="4114800"/>
            <a:ext cx="3116461" cy="1866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3480" y="430530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7780" y="43815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8041" y="4114800"/>
            <a:ext cx="3116610" cy="1866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8541" y="43053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2841" y="4381500"/>
            <a:ext cx="22860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안전한 거래 환경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609600" y="4763988"/>
            <a:ext cx="390138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사용자들이 안심하고 거래할 수 있는 환경을 제공합니다</a:t>
            </a:r>
            <a:endParaRPr lang="en-US" sz="1350" dirty="0"/>
          </a:p>
        </p:txBody>
      </p:sp>
      <p:sp>
        <p:nvSpPr>
          <p:cNvPr id="21" name="Text 2"/>
          <p:cNvSpPr/>
          <p:nvPr/>
        </p:nvSpPr>
        <p:spPr>
          <a:xfrm>
            <a:off x="5272980" y="1485900"/>
            <a:ext cx="646167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사용자들의 안전한 거래를 위해 다음과 같은 다양한 안전 장치들을 마련했습니다.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6073080" y="2533650"/>
            <a:ext cx="17595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 시스템</a:t>
            </a:r>
            <a:endParaRPr lang="en-US" sz="1500" dirty="0"/>
          </a:p>
        </p:txBody>
      </p:sp>
      <p:sp>
        <p:nvSpPr>
          <p:cNvPr id="23" name="Text 4"/>
          <p:cNvSpPr/>
          <p:nvPr/>
        </p:nvSpPr>
        <p:spPr>
          <a:xfrm>
            <a:off x="6073080" y="3009900"/>
            <a:ext cx="212586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체계적인 회원 관리를 통해 신뢰할 수 있는 사용자 기반을 구축합니다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9418141" y="25336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계정 정지 기능</a:t>
            </a:r>
            <a:endParaRPr lang="en-US" sz="1500" dirty="0"/>
          </a:p>
        </p:txBody>
      </p:sp>
      <p:sp>
        <p:nvSpPr>
          <p:cNvPr id="25" name="Text 6"/>
          <p:cNvSpPr/>
          <p:nvPr/>
        </p:nvSpPr>
        <p:spPr>
          <a:xfrm>
            <a:off x="9418141" y="3009900"/>
            <a:ext cx="212601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비정상적인 활동을 하는 계정을 즉시 정지시켜 플랫폼의 건전성을 유지합니다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6073080" y="4400550"/>
            <a:ext cx="14512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비속어 필터링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6073080" y="4876800"/>
            <a:ext cx="212586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비속어 필터링을 통해 건전한 소통 환경을 조성합니다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9418141" y="44005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통계 분석</a:t>
            </a:r>
            <a:endParaRPr lang="en-US" sz="1500" dirty="0"/>
          </a:p>
        </p:txBody>
      </p:sp>
      <p:sp>
        <p:nvSpPr>
          <p:cNvPr id="29" name="Text 10"/>
          <p:cNvSpPr/>
          <p:nvPr/>
        </p:nvSpPr>
        <p:spPr>
          <a:xfrm>
            <a:off x="9418141" y="4876800"/>
            <a:ext cx="212601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데이터를 분석하여 이상 징후를 감지하고, 안전한 거래 환경을 지속적으로 개改进합니다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2285</Words>
  <Application>Microsoft Office PowerPoint</Application>
  <PresentationFormat>와이드스크린</PresentationFormat>
  <Paragraphs>391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ui-sans-serif</vt:lpstr>
      <vt:lpstr>Arial</vt:lpstr>
      <vt:lpstr>Montserrat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성노 이</cp:lastModifiedBy>
  <cp:revision>20</cp:revision>
  <dcterms:created xsi:type="dcterms:W3CDTF">2025-11-26T08:49:00Z</dcterms:created>
  <dcterms:modified xsi:type="dcterms:W3CDTF">2025-11-26T16:30:05Z</dcterms:modified>
</cp:coreProperties>
</file>